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88" r:id="rId2"/>
    <p:sldId id="256" r:id="rId3"/>
    <p:sldId id="257" r:id="rId4"/>
    <p:sldId id="276" r:id="rId5"/>
    <p:sldId id="261" r:id="rId6"/>
    <p:sldId id="262" r:id="rId7"/>
    <p:sldId id="283" r:id="rId8"/>
    <p:sldId id="263" r:id="rId9"/>
    <p:sldId id="284" r:id="rId10"/>
    <p:sldId id="285" r:id="rId11"/>
    <p:sldId id="264" r:id="rId12"/>
    <p:sldId id="268" r:id="rId13"/>
    <p:sldId id="277" r:id="rId14"/>
    <p:sldId id="287" r:id="rId15"/>
    <p:sldId id="266" r:id="rId16"/>
    <p:sldId id="279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8"/>
    <p:restoredTop sz="75932"/>
  </p:normalViewPr>
  <p:slideViewPr>
    <p:cSldViewPr snapToGrid="0" snapToObjects="1">
      <p:cViewPr>
        <p:scale>
          <a:sx n="76" d="100"/>
          <a:sy n="76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E120E4-453D-3E4B-93DF-AC65CC0A53B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A6A89-D65E-BD41-876D-1AACBA394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5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A6A89-D65E-BD41-876D-1AACBA394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86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A6A89-D65E-BD41-876D-1AACBA394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10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A6A89-D65E-BD41-876D-1AACBA3944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Broadcasting</a:t>
            </a:r>
            <a:r>
              <a:rPr lang="en-US" baseline="0" dirty="0" smtClean="0"/>
              <a:t> technique is the main aspect of CAN Bus.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A6A89-D65E-BD41-876D-1AACBA3944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12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does CANH and CANL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A6A89-D65E-BD41-876D-1AACBA394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82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frame</a:t>
            </a:r>
            <a:r>
              <a:rPr lang="en-US" baseline="0" dirty="0" smtClean="0"/>
              <a:t> structure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standard implements four types of frames: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frame: a frame containing node data for transmission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 frame: a frame requesting the transmission of a specific identifier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 frame: a frame transmitted by any node detecting an error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Overload frame: a frame to inject a delay between data and/or remote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frame</a:t>
            </a:r>
            <a:r>
              <a:rPr lang="en-US" baseline="0" dirty="0" err="1" smtClean="0"/>
              <a:t>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A6A89-D65E-BD41-876D-1AACBA394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5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CAN_bus#Frames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A6A89-D65E-BD41-876D-1AACBA394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72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A6A89-D65E-BD41-876D-1AACBA394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1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 starts here -</a:t>
            </a:r>
          </a:p>
          <a:p>
            <a:r>
              <a:rPr lang="en-US" dirty="0" smtClean="0"/>
              <a:t>Arbitration in </a:t>
            </a:r>
            <a:r>
              <a:rPr lang="en-US" dirty="0" err="1" smtClean="0"/>
              <a:t>canbus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A6A89-D65E-BD41-876D-1AACBA394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4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AC825-6A39-FB40-8EC8-710B670DB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1AEA-F700-724F-84D5-F5664800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16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AC825-6A39-FB40-8EC8-710B670DB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1AEA-F700-724F-84D5-F5664800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2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AC825-6A39-FB40-8EC8-710B670DB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1AEA-F700-724F-84D5-F5664800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21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AC825-6A39-FB40-8EC8-710B670DB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1AEA-F700-724F-84D5-F5664800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36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AC825-6A39-FB40-8EC8-710B670DB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1AEA-F700-724F-84D5-F5664800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5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AC825-6A39-FB40-8EC8-710B670DB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1AEA-F700-724F-84D5-F5664800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7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AC825-6A39-FB40-8EC8-710B670DB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1AEA-F700-724F-84D5-F5664800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4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AC825-6A39-FB40-8EC8-710B670DB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1AEA-F700-724F-84D5-F5664800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73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AC825-6A39-FB40-8EC8-710B670DB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1AEA-F700-724F-84D5-F5664800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0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AC825-6A39-FB40-8EC8-710B670DB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1AEA-F700-724F-84D5-F5664800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7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AC825-6A39-FB40-8EC8-710B670DB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1AEA-F700-724F-84D5-F5664800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C825-6A39-FB40-8EC8-710B670DB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31AEA-F700-724F-84D5-F56648006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2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FINAL YEAR PROJECT PRESENTATION </a:t>
            </a: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Group Members -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Rushabh Patel (131070005)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Siddhant Shah (131070010)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Abhijit Gupta (131070014)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Mehul Jain (1310700xx)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68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15271"/>
            <a:ext cx="10515600" cy="981807"/>
          </a:xfrm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2580005">
              <a:lnSpc>
                <a:spcPct val="100000"/>
              </a:lnSpc>
            </a:pPr>
            <a:r>
              <a:rPr spc="-20" dirty="0">
                <a:latin typeface="Times New Roman" charset="0"/>
                <a:ea typeface="Times New Roman" charset="0"/>
                <a:cs typeface="Times New Roman" charset="0"/>
              </a:rPr>
              <a:t>Advantages </a:t>
            </a:r>
            <a:r>
              <a:rPr dirty="0">
                <a:latin typeface="Times New Roman" charset="0"/>
                <a:ea typeface="Times New Roman" charset="0"/>
                <a:cs typeface="Times New Roman" charset="0"/>
              </a:rPr>
              <a:t>of CAN</a:t>
            </a:r>
            <a:r>
              <a:rPr spc="-8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Bus</a:t>
            </a:r>
          </a:p>
        </p:txBody>
      </p:sp>
      <p:sp>
        <p:nvSpPr>
          <p:cNvPr id="3" name="object 3"/>
          <p:cNvSpPr/>
          <p:nvPr/>
        </p:nvSpPr>
        <p:spPr>
          <a:xfrm>
            <a:off x="4427220" y="1426463"/>
            <a:ext cx="3285744" cy="856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47438" y="1525778"/>
            <a:ext cx="2820670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latin typeface="Arial"/>
                <a:cs typeface="Arial"/>
              </a:rPr>
              <a:t>Advantages</a:t>
            </a:r>
            <a:r>
              <a:rPr sz="3200" b="1" spc="-9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of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57727" y="3400044"/>
            <a:ext cx="1148080" cy="0"/>
          </a:xfrm>
          <a:custGeom>
            <a:avLst/>
            <a:gdLst/>
            <a:ahLst/>
            <a:cxnLst/>
            <a:rect l="l" t="t" r="r" b="b"/>
            <a:pathLst>
              <a:path w="1148079">
                <a:moveTo>
                  <a:pt x="0" y="0"/>
                </a:moveTo>
                <a:lnTo>
                  <a:pt x="114757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99332" y="3607308"/>
            <a:ext cx="208915" cy="139065"/>
          </a:xfrm>
          <a:custGeom>
            <a:avLst/>
            <a:gdLst/>
            <a:ahLst/>
            <a:cxnLst/>
            <a:rect l="l" t="t" r="r" b="b"/>
            <a:pathLst>
              <a:path w="208914" h="139064">
                <a:moveTo>
                  <a:pt x="0" y="138683"/>
                </a:moveTo>
                <a:lnTo>
                  <a:pt x="208787" y="138683"/>
                </a:lnTo>
                <a:lnTo>
                  <a:pt x="208787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99332" y="3607308"/>
            <a:ext cx="208915" cy="139065"/>
          </a:xfrm>
          <a:custGeom>
            <a:avLst/>
            <a:gdLst/>
            <a:ahLst/>
            <a:cxnLst/>
            <a:rect l="l" t="t" r="r" b="b"/>
            <a:pathLst>
              <a:path w="208914" h="139064">
                <a:moveTo>
                  <a:pt x="0" y="138683"/>
                </a:moveTo>
                <a:lnTo>
                  <a:pt x="208787" y="138683"/>
                </a:lnTo>
                <a:lnTo>
                  <a:pt x="208787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04488" y="3400044"/>
            <a:ext cx="0" cy="207645"/>
          </a:xfrm>
          <a:custGeom>
            <a:avLst/>
            <a:gdLst/>
            <a:ahLst/>
            <a:cxnLst/>
            <a:rect l="l" t="t" r="r" b="b"/>
            <a:pathLst>
              <a:path h="207645">
                <a:moveTo>
                  <a:pt x="0" y="0"/>
                </a:moveTo>
                <a:lnTo>
                  <a:pt x="0" y="207263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38144" y="3607308"/>
            <a:ext cx="210820" cy="139065"/>
          </a:xfrm>
          <a:custGeom>
            <a:avLst/>
            <a:gdLst/>
            <a:ahLst/>
            <a:cxnLst/>
            <a:rect l="l" t="t" r="r" b="b"/>
            <a:pathLst>
              <a:path w="210820" h="139064">
                <a:moveTo>
                  <a:pt x="0" y="138683"/>
                </a:moveTo>
                <a:lnTo>
                  <a:pt x="210312" y="138683"/>
                </a:lnTo>
                <a:lnTo>
                  <a:pt x="21031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38144" y="3607308"/>
            <a:ext cx="210820" cy="139065"/>
          </a:xfrm>
          <a:custGeom>
            <a:avLst/>
            <a:gdLst/>
            <a:ahLst/>
            <a:cxnLst/>
            <a:rect l="l" t="t" r="r" b="b"/>
            <a:pathLst>
              <a:path w="210820" h="139064">
                <a:moveTo>
                  <a:pt x="0" y="138683"/>
                </a:moveTo>
                <a:lnTo>
                  <a:pt x="210312" y="138683"/>
                </a:lnTo>
                <a:lnTo>
                  <a:pt x="210312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43300" y="3400044"/>
            <a:ext cx="0" cy="207645"/>
          </a:xfrm>
          <a:custGeom>
            <a:avLst/>
            <a:gdLst/>
            <a:ahLst/>
            <a:cxnLst/>
            <a:rect l="l" t="t" r="r" b="b"/>
            <a:pathLst>
              <a:path h="207645">
                <a:moveTo>
                  <a:pt x="0" y="0"/>
                </a:moveTo>
                <a:lnTo>
                  <a:pt x="0" y="207263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62884" y="3049523"/>
            <a:ext cx="207645" cy="139065"/>
          </a:xfrm>
          <a:custGeom>
            <a:avLst/>
            <a:gdLst/>
            <a:ahLst/>
            <a:cxnLst/>
            <a:rect l="l" t="t" r="r" b="b"/>
            <a:pathLst>
              <a:path w="207645" h="139064">
                <a:moveTo>
                  <a:pt x="0" y="138684"/>
                </a:moveTo>
                <a:lnTo>
                  <a:pt x="207263" y="138684"/>
                </a:lnTo>
                <a:lnTo>
                  <a:pt x="207263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62884" y="3049523"/>
            <a:ext cx="207645" cy="139065"/>
          </a:xfrm>
          <a:custGeom>
            <a:avLst/>
            <a:gdLst/>
            <a:ahLst/>
            <a:cxnLst/>
            <a:rect l="l" t="t" r="r" b="b"/>
            <a:pathLst>
              <a:path w="207645" h="139064">
                <a:moveTo>
                  <a:pt x="0" y="138684"/>
                </a:moveTo>
                <a:lnTo>
                  <a:pt x="207263" y="138684"/>
                </a:lnTo>
                <a:lnTo>
                  <a:pt x="207263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68040" y="3188207"/>
            <a:ext cx="0" cy="212090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211836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8832" y="3049523"/>
            <a:ext cx="212090" cy="139065"/>
          </a:xfrm>
          <a:custGeom>
            <a:avLst/>
            <a:gdLst/>
            <a:ahLst/>
            <a:cxnLst/>
            <a:rect l="l" t="t" r="r" b="b"/>
            <a:pathLst>
              <a:path w="212089" h="139064">
                <a:moveTo>
                  <a:pt x="0" y="138684"/>
                </a:moveTo>
                <a:lnTo>
                  <a:pt x="211836" y="138684"/>
                </a:lnTo>
                <a:lnTo>
                  <a:pt x="211836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08832" y="3049523"/>
            <a:ext cx="212090" cy="139065"/>
          </a:xfrm>
          <a:custGeom>
            <a:avLst/>
            <a:gdLst/>
            <a:ahLst/>
            <a:cxnLst/>
            <a:rect l="l" t="t" r="r" b="b"/>
            <a:pathLst>
              <a:path w="212089" h="139064">
                <a:moveTo>
                  <a:pt x="0" y="138684"/>
                </a:moveTo>
                <a:lnTo>
                  <a:pt x="211836" y="138684"/>
                </a:lnTo>
                <a:lnTo>
                  <a:pt x="211836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13988" y="3188207"/>
            <a:ext cx="0" cy="212090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211836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9352" y="3049523"/>
            <a:ext cx="207645" cy="139065"/>
          </a:xfrm>
          <a:custGeom>
            <a:avLst/>
            <a:gdLst/>
            <a:ahLst/>
            <a:cxnLst/>
            <a:rect l="l" t="t" r="r" b="b"/>
            <a:pathLst>
              <a:path w="207645" h="139064">
                <a:moveTo>
                  <a:pt x="0" y="138684"/>
                </a:moveTo>
                <a:lnTo>
                  <a:pt x="207263" y="138684"/>
                </a:lnTo>
                <a:lnTo>
                  <a:pt x="207263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59352" y="3049523"/>
            <a:ext cx="207645" cy="139065"/>
          </a:xfrm>
          <a:custGeom>
            <a:avLst/>
            <a:gdLst/>
            <a:ahLst/>
            <a:cxnLst/>
            <a:rect l="l" t="t" r="r" b="b"/>
            <a:pathLst>
              <a:path w="207645" h="139064">
                <a:moveTo>
                  <a:pt x="0" y="138684"/>
                </a:moveTo>
                <a:lnTo>
                  <a:pt x="207263" y="138684"/>
                </a:lnTo>
                <a:lnTo>
                  <a:pt x="207263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64508" y="3188207"/>
            <a:ext cx="0" cy="212090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211836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169157" y="2220086"/>
            <a:ext cx="1127760" cy="315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ACEC"/>
                </a:solidFill>
                <a:latin typeface="Arial"/>
                <a:cs typeface="Arial"/>
              </a:rPr>
              <a:t>CAN</a:t>
            </a:r>
            <a:r>
              <a:rPr sz="2000" b="1" spc="-100" dirty="0">
                <a:solidFill>
                  <a:srgbClr val="00ACE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CEC"/>
                </a:solidFill>
                <a:latin typeface="Arial"/>
                <a:cs typeface="Arial"/>
              </a:rPr>
              <a:t>Bus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96200" y="2910839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0" y="381000"/>
                </a:moveTo>
                <a:lnTo>
                  <a:pt x="609600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55635" y="3392423"/>
            <a:ext cx="247015" cy="370840"/>
          </a:xfrm>
          <a:custGeom>
            <a:avLst/>
            <a:gdLst/>
            <a:ahLst/>
            <a:cxnLst/>
            <a:rect l="l" t="t" r="r" b="b"/>
            <a:pathLst>
              <a:path w="247015" h="370839">
                <a:moveTo>
                  <a:pt x="0" y="0"/>
                </a:moveTo>
                <a:lnTo>
                  <a:pt x="246888" y="370331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39456" y="3331464"/>
            <a:ext cx="944880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879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55635" y="3392423"/>
            <a:ext cx="864235" cy="370840"/>
          </a:xfrm>
          <a:custGeom>
            <a:avLst/>
            <a:gdLst/>
            <a:ahLst/>
            <a:cxnLst/>
            <a:rect l="l" t="t" r="r" b="b"/>
            <a:pathLst>
              <a:path w="864234" h="370839">
                <a:moveTo>
                  <a:pt x="0" y="0"/>
                </a:moveTo>
                <a:lnTo>
                  <a:pt x="864108" y="370331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89392" y="3823715"/>
            <a:ext cx="407034" cy="0"/>
          </a:xfrm>
          <a:custGeom>
            <a:avLst/>
            <a:gdLst/>
            <a:ahLst/>
            <a:cxnLst/>
            <a:rect l="l" t="t" r="r" b="b"/>
            <a:pathLst>
              <a:path w="407034">
                <a:moveTo>
                  <a:pt x="0" y="0"/>
                </a:moveTo>
                <a:lnTo>
                  <a:pt x="406908" y="0"/>
                </a:lnTo>
              </a:path>
            </a:pathLst>
          </a:custGeom>
          <a:ln w="1219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02523" y="3392423"/>
            <a:ext cx="866140" cy="370840"/>
          </a:xfrm>
          <a:custGeom>
            <a:avLst/>
            <a:gdLst/>
            <a:ahLst/>
            <a:cxnLst/>
            <a:rect l="l" t="t" r="r" b="b"/>
            <a:pathLst>
              <a:path w="866140" h="370839">
                <a:moveTo>
                  <a:pt x="0" y="370331"/>
                </a:moveTo>
                <a:lnTo>
                  <a:pt x="865631" y="0"/>
                </a:lnTo>
              </a:path>
            </a:pathLst>
          </a:custGeom>
          <a:ln w="1219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02523" y="2897123"/>
            <a:ext cx="370840" cy="989330"/>
          </a:xfrm>
          <a:custGeom>
            <a:avLst/>
            <a:gdLst/>
            <a:ahLst/>
            <a:cxnLst/>
            <a:rect l="l" t="t" r="r" b="b"/>
            <a:pathLst>
              <a:path w="370840" h="989329">
                <a:moveTo>
                  <a:pt x="0" y="989076"/>
                </a:moveTo>
                <a:lnTo>
                  <a:pt x="370331" y="0"/>
                </a:lnTo>
              </a:path>
            </a:pathLst>
          </a:custGeom>
          <a:ln w="1219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250935" y="2897123"/>
            <a:ext cx="368935" cy="866140"/>
          </a:xfrm>
          <a:custGeom>
            <a:avLst/>
            <a:gdLst/>
            <a:ahLst/>
            <a:cxnLst/>
            <a:rect l="l" t="t" r="r" b="b"/>
            <a:pathLst>
              <a:path w="368934" h="866139">
                <a:moveTo>
                  <a:pt x="368808" y="865632"/>
                </a:moveTo>
                <a:lnTo>
                  <a:pt x="0" y="0"/>
                </a:lnTo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19743" y="3392423"/>
            <a:ext cx="248920" cy="370840"/>
          </a:xfrm>
          <a:custGeom>
            <a:avLst/>
            <a:gdLst/>
            <a:ahLst/>
            <a:cxnLst/>
            <a:rect l="l" t="t" r="r" b="b"/>
            <a:pathLst>
              <a:path w="248920" h="370839">
                <a:moveTo>
                  <a:pt x="0" y="370331"/>
                </a:moveTo>
                <a:lnTo>
                  <a:pt x="248411" y="0"/>
                </a:lnTo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50935" y="2897123"/>
            <a:ext cx="617220" cy="372110"/>
          </a:xfrm>
          <a:custGeom>
            <a:avLst/>
            <a:gdLst/>
            <a:ahLst/>
            <a:cxnLst/>
            <a:rect l="l" t="t" r="r" b="b"/>
            <a:pathLst>
              <a:path w="617220" h="372110">
                <a:moveTo>
                  <a:pt x="617220" y="371855"/>
                </a:moveTo>
                <a:lnTo>
                  <a:pt x="0" y="0"/>
                </a:lnTo>
              </a:path>
            </a:pathLst>
          </a:custGeom>
          <a:ln w="12192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496300" y="3762755"/>
            <a:ext cx="210820" cy="139065"/>
          </a:xfrm>
          <a:custGeom>
            <a:avLst/>
            <a:gdLst/>
            <a:ahLst/>
            <a:cxnLst/>
            <a:rect l="l" t="t" r="r" b="b"/>
            <a:pathLst>
              <a:path w="210820" h="139064">
                <a:moveTo>
                  <a:pt x="0" y="138684"/>
                </a:moveTo>
                <a:lnTo>
                  <a:pt x="210311" y="138684"/>
                </a:lnTo>
                <a:lnTo>
                  <a:pt x="210311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96300" y="3762755"/>
            <a:ext cx="210820" cy="139065"/>
          </a:xfrm>
          <a:custGeom>
            <a:avLst/>
            <a:gdLst/>
            <a:ahLst/>
            <a:cxnLst/>
            <a:rect l="l" t="t" r="r" b="b"/>
            <a:pathLst>
              <a:path w="210820" h="139064">
                <a:moveTo>
                  <a:pt x="0" y="138684"/>
                </a:moveTo>
                <a:lnTo>
                  <a:pt x="210311" y="138684"/>
                </a:lnTo>
                <a:lnTo>
                  <a:pt x="210311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79080" y="3762755"/>
            <a:ext cx="210820" cy="139065"/>
          </a:xfrm>
          <a:custGeom>
            <a:avLst/>
            <a:gdLst/>
            <a:ahLst/>
            <a:cxnLst/>
            <a:rect l="l" t="t" r="r" b="b"/>
            <a:pathLst>
              <a:path w="210820" h="139064">
                <a:moveTo>
                  <a:pt x="0" y="138684"/>
                </a:moveTo>
                <a:lnTo>
                  <a:pt x="210311" y="138684"/>
                </a:lnTo>
                <a:lnTo>
                  <a:pt x="210311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79080" y="3762755"/>
            <a:ext cx="210820" cy="139065"/>
          </a:xfrm>
          <a:custGeom>
            <a:avLst/>
            <a:gdLst/>
            <a:ahLst/>
            <a:cxnLst/>
            <a:rect l="l" t="t" r="r" b="b"/>
            <a:pathLst>
              <a:path w="210820" h="139064">
                <a:moveTo>
                  <a:pt x="0" y="138684"/>
                </a:moveTo>
                <a:lnTo>
                  <a:pt x="210311" y="138684"/>
                </a:lnTo>
                <a:lnTo>
                  <a:pt x="210311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30668" y="3268979"/>
            <a:ext cx="208915" cy="137160"/>
          </a:xfrm>
          <a:custGeom>
            <a:avLst/>
            <a:gdLst/>
            <a:ahLst/>
            <a:cxnLst/>
            <a:rect l="l" t="t" r="r" b="b"/>
            <a:pathLst>
              <a:path w="208915" h="137160">
                <a:moveTo>
                  <a:pt x="0" y="137160"/>
                </a:moveTo>
                <a:lnTo>
                  <a:pt x="208788" y="137160"/>
                </a:lnTo>
                <a:lnTo>
                  <a:pt x="208788" y="0"/>
                </a:lnTo>
                <a:lnTo>
                  <a:pt x="0" y="0"/>
                </a:lnTo>
                <a:lnTo>
                  <a:pt x="0" y="137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30668" y="3268979"/>
            <a:ext cx="208915" cy="137160"/>
          </a:xfrm>
          <a:custGeom>
            <a:avLst/>
            <a:gdLst/>
            <a:ahLst/>
            <a:cxnLst/>
            <a:rect l="l" t="t" r="r" b="b"/>
            <a:pathLst>
              <a:path w="208915" h="137160">
                <a:moveTo>
                  <a:pt x="0" y="137160"/>
                </a:moveTo>
                <a:lnTo>
                  <a:pt x="208788" y="137160"/>
                </a:lnTo>
                <a:lnTo>
                  <a:pt x="208788" y="0"/>
                </a:lnTo>
                <a:lnTo>
                  <a:pt x="0" y="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08264" y="2897123"/>
            <a:ext cx="212090" cy="140335"/>
          </a:xfrm>
          <a:custGeom>
            <a:avLst/>
            <a:gdLst/>
            <a:ahLst/>
            <a:cxnLst/>
            <a:rect l="l" t="t" r="r" b="b"/>
            <a:pathLst>
              <a:path w="212090" h="140335">
                <a:moveTo>
                  <a:pt x="0" y="140208"/>
                </a:moveTo>
                <a:lnTo>
                  <a:pt x="211835" y="140208"/>
                </a:lnTo>
                <a:lnTo>
                  <a:pt x="211835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208264" y="2897123"/>
            <a:ext cx="212090" cy="140335"/>
          </a:xfrm>
          <a:custGeom>
            <a:avLst/>
            <a:gdLst/>
            <a:ahLst/>
            <a:cxnLst/>
            <a:rect l="l" t="t" r="r" b="b"/>
            <a:pathLst>
              <a:path w="212090" h="140335">
                <a:moveTo>
                  <a:pt x="0" y="140208"/>
                </a:moveTo>
                <a:lnTo>
                  <a:pt x="211835" y="140208"/>
                </a:lnTo>
                <a:lnTo>
                  <a:pt x="211835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784335" y="3268979"/>
            <a:ext cx="207645" cy="137160"/>
          </a:xfrm>
          <a:custGeom>
            <a:avLst/>
            <a:gdLst/>
            <a:ahLst/>
            <a:cxnLst/>
            <a:rect l="l" t="t" r="r" b="b"/>
            <a:pathLst>
              <a:path w="207645" h="137160">
                <a:moveTo>
                  <a:pt x="0" y="137160"/>
                </a:moveTo>
                <a:lnTo>
                  <a:pt x="207264" y="137160"/>
                </a:lnTo>
                <a:lnTo>
                  <a:pt x="207264" y="0"/>
                </a:lnTo>
                <a:lnTo>
                  <a:pt x="0" y="0"/>
                </a:lnTo>
                <a:lnTo>
                  <a:pt x="0" y="137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784335" y="3268979"/>
            <a:ext cx="207645" cy="137160"/>
          </a:xfrm>
          <a:custGeom>
            <a:avLst/>
            <a:gdLst/>
            <a:ahLst/>
            <a:cxnLst/>
            <a:rect l="l" t="t" r="r" b="b"/>
            <a:pathLst>
              <a:path w="207645" h="137160">
                <a:moveTo>
                  <a:pt x="0" y="137160"/>
                </a:moveTo>
                <a:lnTo>
                  <a:pt x="207264" y="137160"/>
                </a:lnTo>
                <a:lnTo>
                  <a:pt x="207264" y="0"/>
                </a:lnTo>
                <a:lnTo>
                  <a:pt x="0" y="0"/>
                </a:lnTo>
                <a:lnTo>
                  <a:pt x="0" y="13716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548118" y="2220086"/>
            <a:ext cx="1592580" cy="589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80"/>
              </a:lnSpc>
            </a:pPr>
            <a:r>
              <a:rPr sz="2000" b="1" dirty="0">
                <a:solidFill>
                  <a:srgbClr val="00ACEC"/>
                </a:solidFill>
                <a:latin typeface="Arial"/>
                <a:cs typeface="Arial"/>
              </a:rPr>
              <a:t>con</a:t>
            </a:r>
            <a:r>
              <a:rPr sz="2000" b="1" spc="-25" dirty="0">
                <a:solidFill>
                  <a:srgbClr val="00ACEC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00ACEC"/>
                </a:solidFill>
                <a:latin typeface="Arial"/>
                <a:cs typeface="Arial"/>
              </a:rPr>
              <a:t>entional</a:t>
            </a:r>
            <a:endParaRPr sz="2000" dirty="0">
              <a:latin typeface="Arial"/>
              <a:cs typeface="Arial"/>
            </a:endParaRPr>
          </a:p>
          <a:p>
            <a:pPr algn="ctr">
              <a:lnSpc>
                <a:spcPts val="2280"/>
              </a:lnSpc>
            </a:pPr>
            <a:r>
              <a:rPr sz="2000" b="1" dirty="0">
                <a:solidFill>
                  <a:srgbClr val="00ACEC"/>
                </a:solidFill>
                <a:latin typeface="Arial"/>
                <a:cs typeface="Arial"/>
              </a:rPr>
              <a:t>cabling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25159" y="2442083"/>
            <a:ext cx="66802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over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736595" y="4542282"/>
            <a:ext cx="1875155" cy="1454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Less</a:t>
            </a:r>
            <a:r>
              <a:rPr spc="-8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pc="5" dirty="0">
                <a:latin typeface="Times New Roman" charset="0"/>
                <a:ea typeface="Times New Roman" charset="0"/>
                <a:cs typeface="Times New Roman" charset="0"/>
              </a:rPr>
              <a:t>wires</a:t>
            </a:r>
            <a:endParaRPr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Less</a:t>
            </a:r>
            <a:r>
              <a:rPr spc="-8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connections</a:t>
            </a:r>
            <a:endParaRPr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Less</a:t>
            </a:r>
            <a:r>
              <a:rPr spc="-6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dirty="0">
                <a:latin typeface="Times New Roman" charset="0"/>
                <a:ea typeface="Times New Roman" charset="0"/>
                <a:cs typeface="Times New Roman" charset="0"/>
              </a:rPr>
              <a:t>weight</a:t>
            </a: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Less EMI</a:t>
            </a:r>
            <a:r>
              <a:rPr spc="-5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problems</a:t>
            </a:r>
            <a:endParaRPr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069592" y="4203191"/>
            <a:ext cx="8093964" cy="3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058161" y="4207002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200" y="0"/>
                </a:lnTo>
              </a:path>
            </a:pathLst>
          </a:custGeom>
          <a:ln w="28956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482585" y="4426458"/>
            <a:ext cx="3244215" cy="16223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12115">
              <a:lnSpc>
                <a:spcPct val="147500"/>
              </a:lnSpc>
            </a:pP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Less space requirements  Easier addition of new nodes  </a:t>
            </a:r>
            <a:r>
              <a:rPr dirty="0">
                <a:latin typeface="Times New Roman" charset="0"/>
                <a:ea typeface="Times New Roman" charset="0"/>
                <a:cs typeface="Times New Roman" charset="0"/>
              </a:rPr>
              <a:t>Lower </a:t>
            </a: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assembly</a:t>
            </a:r>
            <a:r>
              <a:rPr spc="-6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costs</a:t>
            </a:r>
            <a:endParaRPr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Increased transmission</a:t>
            </a:r>
            <a:r>
              <a:rPr spc="5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reliability</a:t>
            </a:r>
            <a:endParaRPr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75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644648"/>
            <a:ext cx="8128000" cy="3771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44142" y="558800"/>
            <a:ext cx="8869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Times New Roman" charset="0"/>
                <a:ea typeface="Times New Roman" charset="0"/>
                <a:cs typeface="Times New Roman" charset="0"/>
              </a:rPr>
              <a:t>A Brief Overview of Working of CAN</a:t>
            </a:r>
            <a:endParaRPr lang="en-US" sz="4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7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531" y="1504949"/>
            <a:ext cx="8128000" cy="4254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88504" y="532309"/>
            <a:ext cx="44149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Times New Roman" charset="0"/>
                <a:ea typeface="Times New Roman" charset="0"/>
                <a:cs typeface="Times New Roman" charset="0"/>
              </a:rPr>
              <a:t>CANH and CANL</a:t>
            </a:r>
            <a:endParaRPr lang="en-US" sz="440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61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35404"/>
            <a:ext cx="10515600" cy="981807"/>
          </a:xfrm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4360545">
              <a:lnSpc>
                <a:spcPct val="100000"/>
              </a:lnSpc>
            </a:pPr>
            <a:r>
              <a:rPr spc="-15" dirty="0">
                <a:latin typeface="Times New Roman" charset="0"/>
                <a:ea typeface="Times New Roman" charset="0"/>
                <a:cs typeface="Times New Roman" charset="0"/>
              </a:rPr>
              <a:t>Frames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86811" y="1827276"/>
            <a:ext cx="3084830" cy="1854835"/>
          </a:xfrm>
          <a:prstGeom prst="rect">
            <a:avLst/>
          </a:prstGeom>
          <a:solidFill>
            <a:srgbClr val="00ACEC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3850" dirty="0">
              <a:latin typeface="Times New Roman"/>
              <a:cs typeface="Times New Roman"/>
            </a:endParaRPr>
          </a:p>
          <a:p>
            <a:pPr marL="354330">
              <a:lnSpc>
                <a:spcPct val="100000"/>
              </a:lnSpc>
            </a:pPr>
            <a:r>
              <a:rPr sz="4000" spc="-2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40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2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20611" y="1827276"/>
            <a:ext cx="3084830" cy="1854835"/>
          </a:xfrm>
          <a:prstGeom prst="rect">
            <a:avLst/>
          </a:prstGeom>
          <a:solidFill>
            <a:srgbClr val="00ACEC"/>
          </a:solidFill>
        </p:spPr>
        <p:txBody>
          <a:bodyPr vert="horz" wrap="square" lIns="0" tIns="283845" rIns="0" bIns="0" rtlCol="0">
            <a:spAutoFit/>
          </a:bodyPr>
          <a:lstStyle/>
          <a:p>
            <a:pPr marL="635" algn="ctr">
              <a:lnSpc>
                <a:spcPts val="4595"/>
              </a:lnSpc>
              <a:spcBef>
                <a:spcPts val="2235"/>
              </a:spcBef>
            </a:pPr>
            <a:r>
              <a:rPr sz="4000" spc="-25" dirty="0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endParaRPr sz="4000">
              <a:latin typeface="Calibri"/>
              <a:cs typeface="Calibri"/>
            </a:endParaRPr>
          </a:p>
          <a:p>
            <a:pPr marL="1905" algn="ctr">
              <a:lnSpc>
                <a:spcPts val="4595"/>
              </a:lnSpc>
            </a:pPr>
            <a:r>
              <a:rPr sz="4000" spc="-20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86811" y="4326635"/>
            <a:ext cx="3084830" cy="1854835"/>
          </a:xfrm>
          <a:prstGeom prst="rect">
            <a:avLst/>
          </a:prstGeom>
          <a:solidFill>
            <a:srgbClr val="00ACEC"/>
          </a:solidFill>
        </p:spPr>
        <p:txBody>
          <a:bodyPr vert="horz" wrap="square" lIns="0" tIns="283845" rIns="0" bIns="0" rtlCol="0">
            <a:spAutoFit/>
          </a:bodyPr>
          <a:lstStyle/>
          <a:p>
            <a:pPr marL="1905" algn="ctr">
              <a:lnSpc>
                <a:spcPts val="4595"/>
              </a:lnSpc>
              <a:spcBef>
                <a:spcPts val="2235"/>
              </a:spcBef>
            </a:pP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Overload</a:t>
            </a:r>
            <a:endParaRPr sz="4000">
              <a:latin typeface="Calibri"/>
              <a:cs typeface="Calibri"/>
            </a:endParaRPr>
          </a:p>
          <a:p>
            <a:pPr algn="ctr">
              <a:lnSpc>
                <a:spcPts val="4595"/>
              </a:lnSpc>
            </a:pPr>
            <a:r>
              <a:rPr sz="4000" spc="-20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20611" y="4326635"/>
            <a:ext cx="3084830" cy="1854835"/>
          </a:xfrm>
          <a:prstGeom prst="rect">
            <a:avLst/>
          </a:prstGeom>
          <a:solidFill>
            <a:srgbClr val="00ACEC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314960">
              <a:lnSpc>
                <a:spcPct val="100000"/>
              </a:lnSpc>
            </a:pPr>
            <a:r>
              <a:rPr sz="4000" spc="-2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40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20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endParaRPr sz="4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2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241535" y="2980944"/>
            <a:ext cx="733044" cy="321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86100" y="2971800"/>
            <a:ext cx="719327" cy="320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06011" y="2973323"/>
            <a:ext cx="1010919" cy="320040"/>
          </a:xfrm>
          <a:custGeom>
            <a:avLst/>
            <a:gdLst/>
            <a:ahLst/>
            <a:cxnLst/>
            <a:rect l="l" t="t" r="r" b="b"/>
            <a:pathLst>
              <a:path w="1010920" h="320039">
                <a:moveTo>
                  <a:pt x="0" y="320039"/>
                </a:moveTo>
                <a:lnTo>
                  <a:pt x="1010412" y="320039"/>
                </a:lnTo>
                <a:lnTo>
                  <a:pt x="1010412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06011" y="2973323"/>
            <a:ext cx="1010919" cy="320040"/>
          </a:xfrm>
          <a:custGeom>
            <a:avLst/>
            <a:gdLst/>
            <a:ahLst/>
            <a:cxnLst/>
            <a:rect l="l" t="t" r="r" b="b"/>
            <a:pathLst>
              <a:path w="1010920" h="320039">
                <a:moveTo>
                  <a:pt x="0" y="320039"/>
                </a:moveTo>
                <a:lnTo>
                  <a:pt x="1010412" y="320039"/>
                </a:lnTo>
                <a:lnTo>
                  <a:pt x="1010412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92267" y="2973323"/>
            <a:ext cx="367665" cy="320040"/>
          </a:xfrm>
          <a:custGeom>
            <a:avLst/>
            <a:gdLst/>
            <a:ahLst/>
            <a:cxnLst/>
            <a:rect l="l" t="t" r="r" b="b"/>
            <a:pathLst>
              <a:path w="367664" h="320039">
                <a:moveTo>
                  <a:pt x="0" y="320039"/>
                </a:moveTo>
                <a:lnTo>
                  <a:pt x="367284" y="320039"/>
                </a:lnTo>
                <a:lnTo>
                  <a:pt x="367284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92267" y="2973323"/>
            <a:ext cx="367665" cy="320040"/>
          </a:xfrm>
          <a:custGeom>
            <a:avLst/>
            <a:gdLst/>
            <a:ahLst/>
            <a:cxnLst/>
            <a:rect l="l" t="t" r="r" b="b"/>
            <a:pathLst>
              <a:path w="367664" h="320039">
                <a:moveTo>
                  <a:pt x="0" y="320039"/>
                </a:moveTo>
                <a:lnTo>
                  <a:pt x="367284" y="320039"/>
                </a:lnTo>
                <a:lnTo>
                  <a:pt x="367284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699886" y="3044825"/>
            <a:ext cx="869315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0..64 </a:t>
            </a:r>
            <a:r>
              <a:rPr sz="1100" spc="-5" dirty="0">
                <a:latin typeface="Arial"/>
                <a:cs typeface="Arial"/>
              </a:rPr>
              <a:t>Bit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06590" y="3044825"/>
            <a:ext cx="715010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15-bit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CRC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21545" y="3028950"/>
            <a:ext cx="530225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Bus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Idle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95954" y="3044825"/>
            <a:ext cx="530225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Bus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Idle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18382" y="2985008"/>
            <a:ext cx="84455" cy="11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-5" dirty="0">
                <a:latin typeface="Arial"/>
                <a:cs typeface="Arial"/>
              </a:rPr>
              <a:t>S</a:t>
            </a:r>
            <a:endParaRPr sz="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16858" y="3164204"/>
            <a:ext cx="80010" cy="11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-5" dirty="0">
                <a:latin typeface="Arial"/>
                <a:cs typeface="Arial"/>
              </a:rPr>
              <a:t>F</a:t>
            </a:r>
            <a:endParaRPr sz="7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61076" y="2973323"/>
            <a:ext cx="2482850" cy="320040"/>
          </a:xfrm>
          <a:custGeom>
            <a:avLst/>
            <a:gdLst/>
            <a:ahLst/>
            <a:cxnLst/>
            <a:rect l="l" t="t" r="r" b="b"/>
            <a:pathLst>
              <a:path w="2482850" h="320039">
                <a:moveTo>
                  <a:pt x="0" y="320039"/>
                </a:moveTo>
                <a:lnTo>
                  <a:pt x="1103502" y="320039"/>
                </a:lnTo>
                <a:lnTo>
                  <a:pt x="1103502" y="0"/>
                </a:lnTo>
                <a:lnTo>
                  <a:pt x="0" y="0"/>
                </a:lnTo>
                <a:lnTo>
                  <a:pt x="2482596" y="0"/>
                </a:lnTo>
                <a:lnTo>
                  <a:pt x="2482596" y="320039"/>
                </a:lnTo>
                <a:lnTo>
                  <a:pt x="1103502" y="320039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32064" y="2973323"/>
            <a:ext cx="1196340" cy="318770"/>
          </a:xfrm>
          <a:custGeom>
            <a:avLst/>
            <a:gdLst/>
            <a:ahLst/>
            <a:cxnLst/>
            <a:rect l="l" t="t" r="r" b="b"/>
            <a:pathLst>
              <a:path w="1196340" h="318770">
                <a:moveTo>
                  <a:pt x="0" y="318515"/>
                </a:moveTo>
                <a:lnTo>
                  <a:pt x="91439" y="318515"/>
                </a:lnTo>
                <a:lnTo>
                  <a:pt x="91439" y="0"/>
                </a:lnTo>
                <a:lnTo>
                  <a:pt x="183641" y="0"/>
                </a:lnTo>
                <a:lnTo>
                  <a:pt x="183641" y="318515"/>
                </a:lnTo>
                <a:lnTo>
                  <a:pt x="183641" y="0"/>
                </a:lnTo>
                <a:lnTo>
                  <a:pt x="828293" y="0"/>
                </a:lnTo>
                <a:lnTo>
                  <a:pt x="828293" y="318515"/>
                </a:lnTo>
                <a:lnTo>
                  <a:pt x="828293" y="0"/>
                </a:lnTo>
                <a:lnTo>
                  <a:pt x="1104137" y="0"/>
                </a:lnTo>
                <a:lnTo>
                  <a:pt x="1104137" y="318515"/>
                </a:lnTo>
                <a:lnTo>
                  <a:pt x="1104137" y="0"/>
                </a:lnTo>
                <a:lnTo>
                  <a:pt x="1196339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26880" y="2973323"/>
            <a:ext cx="647700" cy="1905"/>
          </a:xfrm>
          <a:custGeom>
            <a:avLst/>
            <a:gdLst/>
            <a:ahLst/>
            <a:cxnLst/>
            <a:rect l="l" t="t" r="r" b="b"/>
            <a:pathLst>
              <a:path w="647700" h="1905">
                <a:moveTo>
                  <a:pt x="0" y="0"/>
                </a:moveTo>
                <a:lnTo>
                  <a:pt x="647700" y="1524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43671" y="2973323"/>
            <a:ext cx="93345" cy="320040"/>
          </a:xfrm>
          <a:custGeom>
            <a:avLst/>
            <a:gdLst/>
            <a:ahLst/>
            <a:cxnLst/>
            <a:rect l="l" t="t" r="r" b="b"/>
            <a:pathLst>
              <a:path w="93345" h="320039">
                <a:moveTo>
                  <a:pt x="0" y="0"/>
                </a:moveTo>
                <a:lnTo>
                  <a:pt x="92963" y="0"/>
                </a:lnTo>
                <a:lnTo>
                  <a:pt x="92963" y="320039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920234" y="3164204"/>
            <a:ext cx="175260" cy="11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-5" dirty="0">
                <a:latin typeface="Arial"/>
                <a:cs typeface="Arial"/>
              </a:rPr>
              <a:t>R</a:t>
            </a:r>
            <a:r>
              <a:rPr sz="700" spc="-8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20234" y="2985008"/>
            <a:ext cx="264795" cy="11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-5" dirty="0">
                <a:latin typeface="Arial"/>
                <a:cs typeface="Arial"/>
              </a:rPr>
              <a:t>R  I </a:t>
            </a:r>
            <a:r>
              <a:rPr sz="700" spc="9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r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16858" y="3044825"/>
            <a:ext cx="1707514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7" baseline="11904" dirty="0">
                <a:latin typeface="Arial"/>
                <a:cs typeface="Arial"/>
              </a:rPr>
              <a:t>O  </a:t>
            </a:r>
            <a:r>
              <a:rPr sz="1100" spc="-5" dirty="0">
                <a:latin typeface="Arial"/>
                <a:cs typeface="Arial"/>
              </a:rPr>
              <a:t>11-bit </a:t>
            </a:r>
            <a:r>
              <a:rPr sz="1100" dirty="0">
                <a:latin typeface="Arial"/>
                <a:cs typeface="Arial"/>
              </a:rPr>
              <a:t>Identifier  </a:t>
            </a:r>
            <a:r>
              <a:rPr sz="1050" spc="-7" baseline="11904" dirty="0">
                <a:latin typeface="Arial"/>
                <a:cs typeface="Arial"/>
              </a:rPr>
              <a:t>T D  0</a:t>
            </a:r>
            <a:r>
              <a:rPr sz="1050" spc="89" baseline="11904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DLC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049514" y="2985008"/>
            <a:ext cx="269240" cy="11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-5" dirty="0">
                <a:latin typeface="Arial"/>
                <a:cs typeface="Arial"/>
              </a:rPr>
              <a:t>D A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D</a:t>
            </a:r>
            <a:endParaRPr sz="7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49514" y="3164204"/>
            <a:ext cx="254635" cy="11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-5" dirty="0">
                <a:latin typeface="Arial"/>
                <a:cs typeface="Arial"/>
              </a:rPr>
              <a:t>L K</a:t>
            </a:r>
            <a:r>
              <a:rPr sz="700" spc="8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49514" y="3030473"/>
            <a:ext cx="1177925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7" baseline="3968" dirty="0">
                <a:latin typeface="Arial"/>
                <a:cs typeface="Arial"/>
              </a:rPr>
              <a:t>E C E  </a:t>
            </a:r>
            <a:r>
              <a:rPr sz="1100" spc="-5" dirty="0">
                <a:latin typeface="Arial"/>
                <a:cs typeface="Arial"/>
              </a:rPr>
              <a:t>7-bit </a:t>
            </a:r>
            <a:r>
              <a:rPr sz="1100" dirty="0">
                <a:latin typeface="Arial"/>
                <a:cs typeface="Arial"/>
              </a:rPr>
              <a:t>EOF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IFS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12870" y="2736342"/>
            <a:ext cx="1103630" cy="1905"/>
          </a:xfrm>
          <a:custGeom>
            <a:avLst/>
            <a:gdLst/>
            <a:ahLst/>
            <a:cxnLst/>
            <a:rect l="l" t="t" r="r" b="b"/>
            <a:pathLst>
              <a:path w="1103629" h="1905">
                <a:moveTo>
                  <a:pt x="0" y="0"/>
                </a:moveTo>
                <a:lnTo>
                  <a:pt x="1103376" y="1524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62321" y="2699766"/>
            <a:ext cx="146685" cy="78105"/>
          </a:xfrm>
          <a:custGeom>
            <a:avLst/>
            <a:gdLst/>
            <a:ahLst/>
            <a:cxnLst/>
            <a:rect l="l" t="t" r="r" b="b"/>
            <a:pathLst>
              <a:path w="146685" h="78105">
                <a:moveTo>
                  <a:pt x="0" y="0"/>
                </a:moveTo>
                <a:lnTo>
                  <a:pt x="0" y="77724"/>
                </a:lnTo>
                <a:lnTo>
                  <a:pt x="146303" y="388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62321" y="2699766"/>
            <a:ext cx="146685" cy="78105"/>
          </a:xfrm>
          <a:custGeom>
            <a:avLst/>
            <a:gdLst/>
            <a:ahLst/>
            <a:cxnLst/>
            <a:rect l="l" t="t" r="r" b="b"/>
            <a:pathLst>
              <a:path w="146685" h="78105">
                <a:moveTo>
                  <a:pt x="0" y="0"/>
                </a:moveTo>
                <a:lnTo>
                  <a:pt x="146303" y="38862"/>
                </a:lnTo>
                <a:lnTo>
                  <a:pt x="0" y="77724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06773" y="2699766"/>
            <a:ext cx="144780" cy="78105"/>
          </a:xfrm>
          <a:custGeom>
            <a:avLst/>
            <a:gdLst/>
            <a:ahLst/>
            <a:cxnLst/>
            <a:rect l="l" t="t" r="r" b="b"/>
            <a:pathLst>
              <a:path w="144779" h="78105">
                <a:moveTo>
                  <a:pt x="144779" y="0"/>
                </a:moveTo>
                <a:lnTo>
                  <a:pt x="0" y="38862"/>
                </a:lnTo>
                <a:lnTo>
                  <a:pt x="144779" y="77724"/>
                </a:lnTo>
                <a:lnTo>
                  <a:pt x="144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06773" y="2699766"/>
            <a:ext cx="144780" cy="78105"/>
          </a:xfrm>
          <a:custGeom>
            <a:avLst/>
            <a:gdLst/>
            <a:ahLst/>
            <a:cxnLst/>
            <a:rect l="l" t="t" r="r" b="b"/>
            <a:pathLst>
              <a:path w="144779" h="78105">
                <a:moveTo>
                  <a:pt x="144779" y="77724"/>
                </a:moveTo>
                <a:lnTo>
                  <a:pt x="0" y="38862"/>
                </a:lnTo>
                <a:lnTo>
                  <a:pt x="144779" y="0"/>
                </a:lnTo>
                <a:lnTo>
                  <a:pt x="144779" y="77724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11673" y="2736342"/>
            <a:ext cx="550545" cy="1905"/>
          </a:xfrm>
          <a:custGeom>
            <a:avLst/>
            <a:gdLst/>
            <a:ahLst/>
            <a:cxnLst/>
            <a:rect l="l" t="t" r="r" b="b"/>
            <a:pathLst>
              <a:path w="550545" h="1905">
                <a:moveTo>
                  <a:pt x="0" y="0"/>
                </a:moveTo>
                <a:lnTo>
                  <a:pt x="550163" y="1524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09438" y="2699766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5">
                <a:moveTo>
                  <a:pt x="0" y="0"/>
                </a:moveTo>
                <a:lnTo>
                  <a:pt x="0" y="77724"/>
                </a:lnTo>
                <a:lnTo>
                  <a:pt x="147827" y="388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09438" y="2699766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5">
                <a:moveTo>
                  <a:pt x="0" y="0"/>
                </a:moveTo>
                <a:lnTo>
                  <a:pt x="147827" y="38862"/>
                </a:lnTo>
                <a:lnTo>
                  <a:pt x="0" y="77724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07102" y="2699766"/>
            <a:ext cx="146685" cy="78105"/>
          </a:xfrm>
          <a:custGeom>
            <a:avLst/>
            <a:gdLst/>
            <a:ahLst/>
            <a:cxnLst/>
            <a:rect l="l" t="t" r="r" b="b"/>
            <a:pathLst>
              <a:path w="146685" h="78105">
                <a:moveTo>
                  <a:pt x="146303" y="0"/>
                </a:moveTo>
                <a:lnTo>
                  <a:pt x="0" y="38862"/>
                </a:lnTo>
                <a:lnTo>
                  <a:pt x="146303" y="77724"/>
                </a:lnTo>
                <a:lnTo>
                  <a:pt x="146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07102" y="2699766"/>
            <a:ext cx="146685" cy="78105"/>
          </a:xfrm>
          <a:custGeom>
            <a:avLst/>
            <a:gdLst/>
            <a:ahLst/>
            <a:cxnLst/>
            <a:rect l="l" t="t" r="r" b="b"/>
            <a:pathLst>
              <a:path w="146685" h="78105">
                <a:moveTo>
                  <a:pt x="146303" y="77724"/>
                </a:moveTo>
                <a:lnTo>
                  <a:pt x="0" y="38862"/>
                </a:lnTo>
                <a:lnTo>
                  <a:pt x="146303" y="0"/>
                </a:lnTo>
                <a:lnTo>
                  <a:pt x="146303" y="77724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61838" y="2736342"/>
            <a:ext cx="1103630" cy="1905"/>
          </a:xfrm>
          <a:custGeom>
            <a:avLst/>
            <a:gdLst/>
            <a:ahLst/>
            <a:cxnLst/>
            <a:rect l="l" t="t" r="r" b="b"/>
            <a:pathLst>
              <a:path w="1103629" h="1905">
                <a:moveTo>
                  <a:pt x="0" y="0"/>
                </a:moveTo>
                <a:lnTo>
                  <a:pt x="1103376" y="1524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17385" y="2699766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5">
                <a:moveTo>
                  <a:pt x="0" y="0"/>
                </a:moveTo>
                <a:lnTo>
                  <a:pt x="0" y="77724"/>
                </a:lnTo>
                <a:lnTo>
                  <a:pt x="147828" y="388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17385" y="2699766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5">
                <a:moveTo>
                  <a:pt x="0" y="0"/>
                </a:moveTo>
                <a:lnTo>
                  <a:pt x="147828" y="38862"/>
                </a:lnTo>
                <a:lnTo>
                  <a:pt x="0" y="77724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57265" y="2699766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5">
                <a:moveTo>
                  <a:pt x="147828" y="0"/>
                </a:moveTo>
                <a:lnTo>
                  <a:pt x="0" y="38862"/>
                </a:lnTo>
                <a:lnTo>
                  <a:pt x="147828" y="77724"/>
                </a:lnTo>
                <a:lnTo>
                  <a:pt x="147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57265" y="2699766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5">
                <a:moveTo>
                  <a:pt x="147828" y="77724"/>
                </a:moveTo>
                <a:lnTo>
                  <a:pt x="0" y="38862"/>
                </a:lnTo>
                <a:lnTo>
                  <a:pt x="147828" y="0"/>
                </a:lnTo>
                <a:lnTo>
                  <a:pt x="147828" y="77724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665214" y="2736342"/>
            <a:ext cx="1472565" cy="1905"/>
          </a:xfrm>
          <a:custGeom>
            <a:avLst/>
            <a:gdLst/>
            <a:ahLst/>
            <a:cxnLst/>
            <a:rect l="l" t="t" r="r" b="b"/>
            <a:pathLst>
              <a:path w="1472565" h="1905">
                <a:moveTo>
                  <a:pt x="0" y="0"/>
                </a:moveTo>
                <a:lnTo>
                  <a:pt x="1472183" y="1524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86521" y="2699766"/>
            <a:ext cx="146685" cy="78105"/>
          </a:xfrm>
          <a:custGeom>
            <a:avLst/>
            <a:gdLst/>
            <a:ahLst/>
            <a:cxnLst/>
            <a:rect l="l" t="t" r="r" b="b"/>
            <a:pathLst>
              <a:path w="146684" h="78105">
                <a:moveTo>
                  <a:pt x="0" y="0"/>
                </a:moveTo>
                <a:lnTo>
                  <a:pt x="0" y="77724"/>
                </a:lnTo>
                <a:lnTo>
                  <a:pt x="146303" y="388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86521" y="2699766"/>
            <a:ext cx="146685" cy="78105"/>
          </a:xfrm>
          <a:custGeom>
            <a:avLst/>
            <a:gdLst/>
            <a:ahLst/>
            <a:cxnLst/>
            <a:rect l="l" t="t" r="r" b="b"/>
            <a:pathLst>
              <a:path w="146684" h="78105">
                <a:moveTo>
                  <a:pt x="0" y="0"/>
                </a:moveTo>
                <a:lnTo>
                  <a:pt x="146303" y="38862"/>
                </a:lnTo>
                <a:lnTo>
                  <a:pt x="0" y="77724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71309" y="2699766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5">
                <a:moveTo>
                  <a:pt x="147828" y="0"/>
                </a:moveTo>
                <a:lnTo>
                  <a:pt x="0" y="38862"/>
                </a:lnTo>
                <a:lnTo>
                  <a:pt x="147828" y="77724"/>
                </a:lnTo>
                <a:lnTo>
                  <a:pt x="147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71309" y="2699766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5">
                <a:moveTo>
                  <a:pt x="147828" y="77724"/>
                </a:moveTo>
                <a:lnTo>
                  <a:pt x="0" y="38862"/>
                </a:lnTo>
                <a:lnTo>
                  <a:pt x="147828" y="0"/>
                </a:lnTo>
                <a:lnTo>
                  <a:pt x="147828" y="77724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26373" y="2736342"/>
            <a:ext cx="629920" cy="1905"/>
          </a:xfrm>
          <a:custGeom>
            <a:avLst/>
            <a:gdLst/>
            <a:ahLst/>
            <a:cxnLst/>
            <a:rect l="l" t="t" r="r" b="b"/>
            <a:pathLst>
              <a:path w="629920" h="1905">
                <a:moveTo>
                  <a:pt x="0" y="0"/>
                </a:moveTo>
                <a:lnTo>
                  <a:pt x="629411" y="1524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807957" y="2699766"/>
            <a:ext cx="146685" cy="78105"/>
          </a:xfrm>
          <a:custGeom>
            <a:avLst/>
            <a:gdLst/>
            <a:ahLst/>
            <a:cxnLst/>
            <a:rect l="l" t="t" r="r" b="b"/>
            <a:pathLst>
              <a:path w="146684" h="78105">
                <a:moveTo>
                  <a:pt x="0" y="0"/>
                </a:moveTo>
                <a:lnTo>
                  <a:pt x="0" y="77724"/>
                </a:lnTo>
                <a:lnTo>
                  <a:pt x="146303" y="388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807957" y="2699766"/>
            <a:ext cx="146685" cy="78105"/>
          </a:xfrm>
          <a:custGeom>
            <a:avLst/>
            <a:gdLst/>
            <a:ahLst/>
            <a:cxnLst/>
            <a:rect l="l" t="t" r="r" b="b"/>
            <a:pathLst>
              <a:path w="146684" h="78105">
                <a:moveTo>
                  <a:pt x="0" y="0"/>
                </a:moveTo>
                <a:lnTo>
                  <a:pt x="146303" y="38862"/>
                </a:lnTo>
                <a:lnTo>
                  <a:pt x="0" y="77724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21802" y="2699766"/>
            <a:ext cx="146685" cy="78105"/>
          </a:xfrm>
          <a:custGeom>
            <a:avLst/>
            <a:gdLst/>
            <a:ahLst/>
            <a:cxnLst/>
            <a:rect l="l" t="t" r="r" b="b"/>
            <a:pathLst>
              <a:path w="146684" h="78105">
                <a:moveTo>
                  <a:pt x="146303" y="0"/>
                </a:moveTo>
                <a:lnTo>
                  <a:pt x="0" y="38862"/>
                </a:lnTo>
                <a:lnTo>
                  <a:pt x="146303" y="77724"/>
                </a:lnTo>
                <a:lnTo>
                  <a:pt x="146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321802" y="2699766"/>
            <a:ext cx="146685" cy="78105"/>
          </a:xfrm>
          <a:custGeom>
            <a:avLst/>
            <a:gdLst/>
            <a:ahLst/>
            <a:cxnLst/>
            <a:rect l="l" t="t" r="r" b="b"/>
            <a:pathLst>
              <a:path w="146684" h="78105">
                <a:moveTo>
                  <a:pt x="146303" y="77724"/>
                </a:moveTo>
                <a:lnTo>
                  <a:pt x="0" y="38862"/>
                </a:lnTo>
                <a:lnTo>
                  <a:pt x="146303" y="0"/>
                </a:lnTo>
                <a:lnTo>
                  <a:pt x="146303" y="77724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240773" y="2736342"/>
            <a:ext cx="641985" cy="1905"/>
          </a:xfrm>
          <a:custGeom>
            <a:avLst/>
            <a:gdLst/>
            <a:ahLst/>
            <a:cxnLst/>
            <a:rect l="l" t="t" r="r" b="b"/>
            <a:pathLst>
              <a:path w="641984" h="1905">
                <a:moveTo>
                  <a:pt x="0" y="0"/>
                </a:moveTo>
                <a:lnTo>
                  <a:pt x="641603" y="1524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242297" y="2699766"/>
            <a:ext cx="144780" cy="78105"/>
          </a:xfrm>
          <a:custGeom>
            <a:avLst/>
            <a:gdLst/>
            <a:ahLst/>
            <a:cxnLst/>
            <a:rect l="l" t="t" r="r" b="b"/>
            <a:pathLst>
              <a:path w="144779" h="78105">
                <a:moveTo>
                  <a:pt x="144779" y="0"/>
                </a:moveTo>
                <a:lnTo>
                  <a:pt x="0" y="38862"/>
                </a:lnTo>
                <a:lnTo>
                  <a:pt x="144779" y="77724"/>
                </a:lnTo>
                <a:lnTo>
                  <a:pt x="144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242297" y="2699766"/>
            <a:ext cx="144780" cy="78105"/>
          </a:xfrm>
          <a:custGeom>
            <a:avLst/>
            <a:gdLst/>
            <a:ahLst/>
            <a:cxnLst/>
            <a:rect l="l" t="t" r="r" b="b"/>
            <a:pathLst>
              <a:path w="144779" h="78105">
                <a:moveTo>
                  <a:pt x="144779" y="77724"/>
                </a:moveTo>
                <a:lnTo>
                  <a:pt x="0" y="38862"/>
                </a:lnTo>
                <a:lnTo>
                  <a:pt x="144779" y="0"/>
                </a:lnTo>
                <a:lnTo>
                  <a:pt x="144779" y="77724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5089905" y="2264409"/>
            <a:ext cx="2586355" cy="286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53745" algn="l"/>
                <a:tab pos="2044700" algn="l"/>
              </a:tabLst>
            </a:pPr>
            <a:r>
              <a:rPr sz="900" dirty="0">
                <a:latin typeface="Arial"/>
                <a:cs typeface="Arial"/>
              </a:rPr>
              <a:t>Control	Data</a:t>
            </a:r>
            <a:r>
              <a:rPr sz="900" spc="-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Field	</a:t>
            </a:r>
            <a:r>
              <a:rPr sz="900" spc="-5" dirty="0">
                <a:latin typeface="Arial"/>
                <a:cs typeface="Arial"/>
              </a:rPr>
              <a:t>CRC</a:t>
            </a:r>
            <a:r>
              <a:rPr sz="900" spc="-9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Field</a:t>
            </a:r>
            <a:endParaRPr sz="900">
              <a:latin typeface="Arial"/>
              <a:cs typeface="Arial"/>
            </a:endParaRPr>
          </a:p>
          <a:p>
            <a:pPr marL="73660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Field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508618" y="2538984"/>
            <a:ext cx="274955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F</a:t>
            </a:r>
            <a:r>
              <a:rPr sz="900" spc="5" dirty="0">
                <a:latin typeface="Arial"/>
                <a:cs typeface="Arial"/>
              </a:rPr>
              <a:t>i</a:t>
            </a:r>
            <a:r>
              <a:rPr sz="900" spc="-5" dirty="0">
                <a:latin typeface="Arial"/>
                <a:cs typeface="Arial"/>
              </a:rPr>
              <a:t>eld</a:t>
            </a:r>
            <a:endParaRPr sz="9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369043" y="2264409"/>
            <a:ext cx="439420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Bus</a:t>
            </a:r>
            <a:r>
              <a:rPr sz="900" spc="-10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Idle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901440" y="2196083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76200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559552" y="2196083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76200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06340" y="2196083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76200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67500" y="2196083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76200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136635" y="2196083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76200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317992" y="2196083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76200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58071" y="2196083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76200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236964" y="2196083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76200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816096" y="2196083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76200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64458" y="2699766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5">
                <a:moveTo>
                  <a:pt x="0" y="0"/>
                </a:moveTo>
                <a:lnTo>
                  <a:pt x="0" y="77724"/>
                </a:lnTo>
                <a:lnTo>
                  <a:pt x="147827" y="388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64458" y="2699766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5">
                <a:moveTo>
                  <a:pt x="0" y="0"/>
                </a:moveTo>
                <a:lnTo>
                  <a:pt x="147827" y="38862"/>
                </a:lnTo>
                <a:lnTo>
                  <a:pt x="0" y="77724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97529" y="2736342"/>
            <a:ext cx="568960" cy="0"/>
          </a:xfrm>
          <a:custGeom>
            <a:avLst/>
            <a:gdLst/>
            <a:ahLst/>
            <a:cxnLst/>
            <a:rect l="l" t="t" r="r" b="b"/>
            <a:pathLst>
              <a:path w="568960">
                <a:moveTo>
                  <a:pt x="568452" y="0"/>
                </a:moveTo>
                <a:lnTo>
                  <a:pt x="0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8101076" y="2401823"/>
            <a:ext cx="723900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Field  </a:t>
            </a:r>
            <a:r>
              <a:rPr sz="900" spc="8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Frame</a:t>
            </a:r>
            <a:endParaRPr sz="9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130031" y="2264409"/>
            <a:ext cx="1116965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1155" algn="l"/>
                <a:tab pos="835660" algn="l"/>
              </a:tabLst>
            </a:pPr>
            <a:r>
              <a:rPr sz="900" dirty="0">
                <a:latin typeface="Arial"/>
                <a:cs typeface="Arial"/>
              </a:rPr>
              <a:t>Ack	End</a:t>
            </a:r>
            <a:r>
              <a:rPr sz="900" spc="-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of	Inter-</a:t>
            </a:r>
            <a:endParaRPr sz="9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924290" y="2401823"/>
            <a:ext cx="351155" cy="286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240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frame  Sp</a:t>
            </a:r>
            <a:r>
              <a:rPr sz="900" spc="-5" dirty="0">
                <a:latin typeface="Arial"/>
                <a:cs typeface="Arial"/>
              </a:rPr>
              <a:t>a</a:t>
            </a:r>
            <a:r>
              <a:rPr sz="900" spc="5" dirty="0">
                <a:latin typeface="Arial"/>
                <a:cs typeface="Arial"/>
              </a:rPr>
              <a:t>c</a:t>
            </a:r>
            <a:r>
              <a:rPr sz="900" spc="-5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240404" y="2264409"/>
            <a:ext cx="1638935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24865" algn="l"/>
              </a:tabLst>
            </a:pPr>
            <a:r>
              <a:rPr sz="900" dirty="0">
                <a:latin typeface="Arial"/>
                <a:cs typeface="Arial"/>
              </a:rPr>
              <a:t>Bus</a:t>
            </a:r>
            <a:r>
              <a:rPr sz="900" spc="-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Idle	Arbitration</a:t>
            </a:r>
            <a:r>
              <a:rPr sz="900" spc="-114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Field</a:t>
            </a:r>
            <a:endParaRPr sz="9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904744" y="3291840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>
                <a:moveTo>
                  <a:pt x="864107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904744" y="2973323"/>
            <a:ext cx="144780" cy="0"/>
          </a:xfrm>
          <a:custGeom>
            <a:avLst/>
            <a:gdLst/>
            <a:ahLst/>
            <a:cxnLst/>
            <a:rect l="l" t="t" r="r" b="b"/>
            <a:pathLst>
              <a:path w="144780">
                <a:moveTo>
                  <a:pt x="14478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2339467" y="2878963"/>
            <a:ext cx="560070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008000"/>
                </a:solidFill>
                <a:latin typeface="Arial"/>
                <a:cs typeface="Arial"/>
              </a:rPr>
              <a:t>reces</a:t>
            </a:r>
            <a:r>
              <a:rPr sz="1000" dirty="0">
                <a:solidFill>
                  <a:srgbClr val="008000"/>
                </a:solidFill>
                <a:latin typeface="Arial"/>
                <a:cs typeface="Arial"/>
              </a:rPr>
              <a:t>s</a:t>
            </a:r>
            <a:r>
              <a:rPr sz="1000" spc="-10" dirty="0">
                <a:solidFill>
                  <a:srgbClr val="008000"/>
                </a:solidFill>
                <a:latin typeface="Arial"/>
                <a:cs typeface="Arial"/>
              </a:rPr>
              <a:t>i</a:t>
            </a:r>
            <a:r>
              <a:rPr sz="1000" spc="-15" dirty="0">
                <a:solidFill>
                  <a:srgbClr val="008000"/>
                </a:solidFill>
                <a:latin typeface="Arial"/>
                <a:cs typeface="Arial"/>
              </a:rPr>
              <a:t>v</a:t>
            </a:r>
            <a:r>
              <a:rPr sz="1000" spc="-5" dirty="0">
                <a:solidFill>
                  <a:srgbClr val="008000"/>
                </a:solidFill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353182" y="3202685"/>
            <a:ext cx="54673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spc="1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006340" y="2973323"/>
            <a:ext cx="0" cy="320040"/>
          </a:xfrm>
          <a:custGeom>
            <a:avLst/>
            <a:gdLst/>
            <a:ahLst/>
            <a:cxnLst/>
            <a:rect l="l" t="t" r="r" b="b"/>
            <a:pathLst>
              <a:path h="320039">
                <a:moveTo>
                  <a:pt x="0" y="0"/>
                </a:moveTo>
                <a:lnTo>
                  <a:pt x="0" y="32003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099303" y="2973323"/>
            <a:ext cx="0" cy="320040"/>
          </a:xfrm>
          <a:custGeom>
            <a:avLst/>
            <a:gdLst/>
            <a:ahLst/>
            <a:cxnLst/>
            <a:rect l="l" t="t" r="r" b="b"/>
            <a:pathLst>
              <a:path h="320039">
                <a:moveTo>
                  <a:pt x="0" y="0"/>
                </a:moveTo>
                <a:lnTo>
                  <a:pt x="0" y="32003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893564" y="3293364"/>
            <a:ext cx="325120" cy="0"/>
          </a:xfrm>
          <a:custGeom>
            <a:avLst/>
            <a:gdLst/>
            <a:ahLst/>
            <a:cxnLst/>
            <a:rect l="l" t="t" r="r" b="b"/>
            <a:pathLst>
              <a:path w="325120">
                <a:moveTo>
                  <a:pt x="0" y="0"/>
                </a:moveTo>
                <a:lnTo>
                  <a:pt x="32461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095244" y="2968751"/>
            <a:ext cx="719455" cy="12700"/>
          </a:xfrm>
          <a:custGeom>
            <a:avLst/>
            <a:gdLst/>
            <a:ahLst/>
            <a:cxnLst/>
            <a:rect l="l" t="t" r="r" b="b"/>
            <a:pathLst>
              <a:path w="719454" h="12700">
                <a:moveTo>
                  <a:pt x="0" y="12192"/>
                </a:moveTo>
                <a:lnTo>
                  <a:pt x="719328" y="12192"/>
                </a:lnTo>
                <a:lnTo>
                  <a:pt x="719328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14571" y="2973323"/>
            <a:ext cx="0" cy="320040"/>
          </a:xfrm>
          <a:custGeom>
            <a:avLst/>
            <a:gdLst/>
            <a:ahLst/>
            <a:cxnLst/>
            <a:rect l="l" t="t" r="r" b="b"/>
            <a:pathLst>
              <a:path h="320039">
                <a:moveTo>
                  <a:pt x="0" y="0"/>
                </a:moveTo>
                <a:lnTo>
                  <a:pt x="0" y="32003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814571" y="3293364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203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099303" y="297332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20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427464" y="5702808"/>
            <a:ext cx="548640" cy="321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92195" y="5704332"/>
            <a:ext cx="719328" cy="3276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226552" y="5696711"/>
            <a:ext cx="1655445" cy="320040"/>
          </a:xfrm>
          <a:custGeom>
            <a:avLst/>
            <a:gdLst/>
            <a:ahLst/>
            <a:cxnLst/>
            <a:rect l="l" t="t" r="r" b="b"/>
            <a:pathLst>
              <a:path w="1655445" h="320039">
                <a:moveTo>
                  <a:pt x="0" y="0"/>
                </a:moveTo>
                <a:lnTo>
                  <a:pt x="92075" y="0"/>
                </a:lnTo>
                <a:lnTo>
                  <a:pt x="92075" y="320040"/>
                </a:lnTo>
                <a:lnTo>
                  <a:pt x="184150" y="320040"/>
                </a:lnTo>
                <a:lnTo>
                  <a:pt x="184150" y="0"/>
                </a:lnTo>
                <a:lnTo>
                  <a:pt x="276225" y="0"/>
                </a:lnTo>
                <a:lnTo>
                  <a:pt x="276225" y="320040"/>
                </a:lnTo>
                <a:lnTo>
                  <a:pt x="276225" y="0"/>
                </a:lnTo>
                <a:lnTo>
                  <a:pt x="919988" y="0"/>
                </a:lnTo>
                <a:lnTo>
                  <a:pt x="919988" y="320040"/>
                </a:lnTo>
                <a:lnTo>
                  <a:pt x="919988" y="0"/>
                </a:lnTo>
                <a:lnTo>
                  <a:pt x="1195451" y="0"/>
                </a:lnTo>
                <a:lnTo>
                  <a:pt x="1195451" y="320040"/>
                </a:lnTo>
                <a:lnTo>
                  <a:pt x="1195451" y="0"/>
                </a:lnTo>
                <a:lnTo>
                  <a:pt x="165506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928109" y="5462778"/>
            <a:ext cx="2051685" cy="1905"/>
          </a:xfrm>
          <a:custGeom>
            <a:avLst/>
            <a:gdLst/>
            <a:ahLst/>
            <a:cxnLst/>
            <a:rect l="l" t="t" r="r" b="b"/>
            <a:pathLst>
              <a:path w="2051685" h="1904">
                <a:moveTo>
                  <a:pt x="0" y="0"/>
                </a:moveTo>
                <a:lnTo>
                  <a:pt x="2051303" y="1524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4566284" y="4993258"/>
            <a:ext cx="788035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Arbitration</a:t>
            </a:r>
            <a:r>
              <a:rPr sz="900" spc="-1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field</a:t>
            </a:r>
            <a:endParaRPr sz="9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195954" y="5771896"/>
            <a:ext cx="530225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Bus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Idle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818382" y="5712053"/>
            <a:ext cx="84455" cy="11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-5" dirty="0">
                <a:latin typeface="Arial"/>
                <a:cs typeface="Arial"/>
              </a:rPr>
              <a:t>S</a:t>
            </a:r>
            <a:endParaRPr sz="7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816858" y="5771896"/>
            <a:ext cx="1029969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7" baseline="11904" dirty="0">
                <a:latin typeface="Arial"/>
                <a:cs typeface="Arial"/>
              </a:rPr>
              <a:t>O   </a:t>
            </a:r>
            <a:r>
              <a:rPr sz="1100" spc="-5" dirty="0">
                <a:latin typeface="Arial"/>
                <a:cs typeface="Arial"/>
              </a:rPr>
              <a:t>11-bit </a:t>
            </a:r>
            <a:r>
              <a:rPr sz="1100" dirty="0">
                <a:latin typeface="Arial"/>
                <a:cs typeface="Arial"/>
              </a:rPr>
              <a:t>Base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Id</a:t>
            </a:r>
            <a:endParaRPr sz="11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816858" y="5891580"/>
            <a:ext cx="80010" cy="11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-5" dirty="0">
                <a:latin typeface="Arial"/>
                <a:cs typeface="Arial"/>
              </a:rPr>
              <a:t>F</a:t>
            </a:r>
            <a:endParaRPr sz="7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4920234" y="5712053"/>
            <a:ext cx="158750" cy="11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-5" dirty="0">
                <a:latin typeface="Arial"/>
                <a:cs typeface="Arial"/>
              </a:rPr>
              <a:t>S</a:t>
            </a:r>
            <a:r>
              <a:rPr sz="700" spc="9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I</a:t>
            </a:r>
            <a:endParaRPr sz="7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920234" y="5891580"/>
            <a:ext cx="175260" cy="11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-5" dirty="0">
                <a:latin typeface="Arial"/>
                <a:cs typeface="Arial"/>
              </a:rPr>
              <a:t>R</a:t>
            </a:r>
            <a:r>
              <a:rPr sz="700" spc="-8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3915917" y="5426202"/>
            <a:ext cx="146685" cy="78105"/>
          </a:xfrm>
          <a:custGeom>
            <a:avLst/>
            <a:gdLst/>
            <a:ahLst/>
            <a:cxnLst/>
            <a:rect l="l" t="t" r="r" b="b"/>
            <a:pathLst>
              <a:path w="146685" h="78104">
                <a:moveTo>
                  <a:pt x="146304" y="0"/>
                </a:moveTo>
                <a:lnTo>
                  <a:pt x="0" y="38862"/>
                </a:lnTo>
                <a:lnTo>
                  <a:pt x="146304" y="77724"/>
                </a:lnTo>
                <a:lnTo>
                  <a:pt x="1463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915917" y="5426202"/>
            <a:ext cx="146685" cy="78105"/>
          </a:xfrm>
          <a:custGeom>
            <a:avLst/>
            <a:gdLst/>
            <a:ahLst/>
            <a:cxnLst/>
            <a:rect l="l" t="t" r="r" b="b"/>
            <a:pathLst>
              <a:path w="146685" h="78104">
                <a:moveTo>
                  <a:pt x="146304" y="77724"/>
                </a:moveTo>
                <a:lnTo>
                  <a:pt x="0" y="38862"/>
                </a:lnTo>
                <a:lnTo>
                  <a:pt x="146304" y="0"/>
                </a:lnTo>
                <a:lnTo>
                  <a:pt x="146304" y="77724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096767" y="5693664"/>
            <a:ext cx="719455" cy="12700"/>
          </a:xfrm>
          <a:custGeom>
            <a:avLst/>
            <a:gdLst/>
            <a:ahLst/>
            <a:cxnLst/>
            <a:rect l="l" t="t" r="r" b="b"/>
            <a:pathLst>
              <a:path w="719454" h="12700">
                <a:moveTo>
                  <a:pt x="0" y="12192"/>
                </a:moveTo>
                <a:lnTo>
                  <a:pt x="719328" y="12192"/>
                </a:lnTo>
                <a:lnTo>
                  <a:pt x="719328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912108" y="4922520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761999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805428" y="4922520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761999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653790" y="5426202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4">
                <a:moveTo>
                  <a:pt x="0" y="0"/>
                </a:moveTo>
                <a:lnTo>
                  <a:pt x="0" y="77724"/>
                </a:lnTo>
                <a:lnTo>
                  <a:pt x="147827" y="388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653790" y="5426202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4">
                <a:moveTo>
                  <a:pt x="0" y="0"/>
                </a:moveTo>
                <a:lnTo>
                  <a:pt x="147827" y="38862"/>
                </a:lnTo>
                <a:lnTo>
                  <a:pt x="0" y="77724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97529" y="5462778"/>
            <a:ext cx="568960" cy="0"/>
          </a:xfrm>
          <a:custGeom>
            <a:avLst/>
            <a:gdLst/>
            <a:ahLst/>
            <a:cxnLst/>
            <a:rect l="l" t="t" r="r" b="b"/>
            <a:pathLst>
              <a:path w="568960">
                <a:moveTo>
                  <a:pt x="568452" y="0"/>
                </a:moveTo>
                <a:lnTo>
                  <a:pt x="0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3240404" y="4991734"/>
            <a:ext cx="439420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Bus</a:t>
            </a:r>
            <a:r>
              <a:rPr sz="900" spc="-1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Idle</a:t>
            </a:r>
            <a:endParaRPr sz="90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2904744" y="6022847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>
                <a:moveTo>
                  <a:pt x="864107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904744" y="5699759"/>
            <a:ext cx="144780" cy="0"/>
          </a:xfrm>
          <a:custGeom>
            <a:avLst/>
            <a:gdLst/>
            <a:ahLst/>
            <a:cxnLst/>
            <a:rect l="l" t="t" r="r" b="b"/>
            <a:pathLst>
              <a:path w="144780">
                <a:moveTo>
                  <a:pt x="14478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2339467" y="5605983"/>
            <a:ext cx="560070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008000"/>
                </a:solidFill>
                <a:latin typeface="Arial"/>
                <a:cs typeface="Arial"/>
              </a:rPr>
              <a:t>reces</a:t>
            </a:r>
            <a:r>
              <a:rPr sz="1000" dirty="0">
                <a:solidFill>
                  <a:srgbClr val="008000"/>
                </a:solidFill>
                <a:latin typeface="Arial"/>
                <a:cs typeface="Arial"/>
              </a:rPr>
              <a:t>s</a:t>
            </a:r>
            <a:r>
              <a:rPr sz="1000" spc="-10" dirty="0">
                <a:solidFill>
                  <a:srgbClr val="008000"/>
                </a:solidFill>
                <a:latin typeface="Arial"/>
                <a:cs typeface="Arial"/>
              </a:rPr>
              <a:t>i</a:t>
            </a:r>
            <a:r>
              <a:rPr sz="1000" spc="-15" dirty="0">
                <a:solidFill>
                  <a:srgbClr val="008000"/>
                </a:solidFill>
                <a:latin typeface="Arial"/>
                <a:cs typeface="Arial"/>
              </a:rPr>
              <a:t>v</a:t>
            </a:r>
            <a:r>
              <a:rPr sz="1000" spc="-5" dirty="0">
                <a:solidFill>
                  <a:srgbClr val="008000"/>
                </a:solidFill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2353182" y="5929985"/>
            <a:ext cx="54673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spc="1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805428" y="5696711"/>
            <a:ext cx="0" cy="332740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0"/>
                </a:moveTo>
                <a:lnTo>
                  <a:pt x="0" y="332231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805428" y="6024371"/>
            <a:ext cx="1115695" cy="0"/>
          </a:xfrm>
          <a:custGeom>
            <a:avLst/>
            <a:gdLst/>
            <a:ahLst/>
            <a:cxnLst/>
            <a:rect l="l" t="t" r="r" b="b"/>
            <a:pathLst>
              <a:path w="1115695">
                <a:moveTo>
                  <a:pt x="0" y="0"/>
                </a:moveTo>
                <a:lnTo>
                  <a:pt x="1115568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910584" y="5696711"/>
            <a:ext cx="0" cy="332740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0"/>
                </a:moveTo>
                <a:lnTo>
                  <a:pt x="0" y="332231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920996" y="5696711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12435" y="5696711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100828" y="5696711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100828" y="6024371"/>
            <a:ext cx="3130550" cy="0"/>
          </a:xfrm>
          <a:custGeom>
            <a:avLst/>
            <a:gdLst/>
            <a:ahLst/>
            <a:cxnLst/>
            <a:rect l="l" t="t" r="r" b="b"/>
            <a:pathLst>
              <a:path w="3130550">
                <a:moveTo>
                  <a:pt x="0" y="0"/>
                </a:moveTo>
                <a:lnTo>
                  <a:pt x="3130296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929884" y="5696711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18276" y="5696711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108191" y="5696711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99632" y="5696711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228076" y="5696711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541007" y="5696711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466076" y="5696711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907535" y="5699759"/>
            <a:ext cx="2030095" cy="0"/>
          </a:xfrm>
          <a:custGeom>
            <a:avLst/>
            <a:gdLst/>
            <a:ahLst/>
            <a:cxnLst/>
            <a:rect l="l" t="t" r="r" b="b"/>
            <a:pathLst>
              <a:path w="2030095">
                <a:moveTo>
                  <a:pt x="0" y="0"/>
                </a:moveTo>
                <a:lnTo>
                  <a:pt x="2029967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5931789" y="5891580"/>
            <a:ext cx="89535" cy="11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-5" dirty="0">
                <a:latin typeface="Arial"/>
                <a:cs typeface="Arial"/>
              </a:rPr>
              <a:t>R</a:t>
            </a:r>
            <a:endParaRPr sz="70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931789" y="5712053"/>
            <a:ext cx="250190" cy="11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-5" dirty="0">
                <a:latin typeface="Arial"/>
                <a:cs typeface="Arial"/>
              </a:rPr>
              <a:t>R r </a:t>
            </a:r>
            <a:r>
              <a:rPr sz="700" spc="13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r</a:t>
            </a:r>
            <a:endParaRPr sz="70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8227568" y="5712053"/>
            <a:ext cx="273685" cy="11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-5" dirty="0">
                <a:latin typeface="Arial"/>
                <a:cs typeface="Arial"/>
              </a:rPr>
              <a:t>D A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D</a:t>
            </a:r>
            <a:endParaRPr sz="70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4922011" y="5771896"/>
            <a:ext cx="5053330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7" baseline="11904" dirty="0">
                <a:latin typeface="Arial"/>
                <a:cs typeface="Arial"/>
              </a:rPr>
              <a:t>R D </a:t>
            </a:r>
            <a:r>
              <a:rPr sz="1100" spc="-5" dirty="0">
                <a:latin typeface="Arial"/>
                <a:cs typeface="Arial"/>
              </a:rPr>
              <a:t>18-bit Ext. </a:t>
            </a:r>
            <a:r>
              <a:rPr sz="1100" dirty="0">
                <a:latin typeface="Arial"/>
                <a:cs typeface="Arial"/>
              </a:rPr>
              <a:t>Id </a:t>
            </a:r>
            <a:r>
              <a:rPr sz="1050" spc="-7" baseline="11904" dirty="0">
                <a:latin typeface="Arial"/>
                <a:cs typeface="Arial"/>
              </a:rPr>
              <a:t>T  1  0  </a:t>
            </a:r>
            <a:r>
              <a:rPr sz="1100" spc="-5" dirty="0">
                <a:latin typeface="Arial"/>
                <a:cs typeface="Arial"/>
              </a:rPr>
              <a:t>DLC  </a:t>
            </a:r>
            <a:r>
              <a:rPr sz="1100" dirty="0">
                <a:latin typeface="Arial"/>
                <a:cs typeface="Arial"/>
              </a:rPr>
              <a:t>0..64 </a:t>
            </a:r>
            <a:r>
              <a:rPr sz="1100" spc="-5" dirty="0">
                <a:latin typeface="Arial"/>
                <a:cs typeface="Arial"/>
              </a:rPr>
              <a:t>Bit Data  15-bit CRC </a:t>
            </a:r>
            <a:r>
              <a:rPr sz="1050" spc="-7" baseline="11904" dirty="0">
                <a:latin typeface="Arial"/>
                <a:cs typeface="Arial"/>
              </a:rPr>
              <a:t>E C E  </a:t>
            </a:r>
            <a:r>
              <a:rPr sz="1100" spc="-5" dirty="0">
                <a:latin typeface="Arial"/>
                <a:cs typeface="Arial"/>
              </a:rPr>
              <a:t>7-bit </a:t>
            </a:r>
            <a:r>
              <a:rPr sz="1100" dirty="0">
                <a:latin typeface="Arial"/>
                <a:cs typeface="Arial"/>
              </a:rPr>
              <a:t>EOF IFS  Bus</a:t>
            </a:r>
            <a:r>
              <a:rPr sz="1100" spc="7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Idle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8227568" y="5891580"/>
            <a:ext cx="259079" cy="11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-5" dirty="0">
                <a:latin typeface="Arial"/>
                <a:cs typeface="Arial"/>
              </a:rPr>
              <a:t>L K</a:t>
            </a:r>
            <a:r>
              <a:rPr sz="700" spc="114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9829800" y="5696711"/>
            <a:ext cx="144780" cy="1905"/>
          </a:xfrm>
          <a:custGeom>
            <a:avLst/>
            <a:gdLst/>
            <a:ahLst/>
            <a:cxnLst/>
            <a:rect l="l" t="t" r="r" b="b"/>
            <a:pathLst>
              <a:path w="144779" h="1904">
                <a:moveTo>
                  <a:pt x="0" y="0"/>
                </a:moveTo>
                <a:lnTo>
                  <a:pt x="144779" y="1524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868161" y="5426202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4">
                <a:moveTo>
                  <a:pt x="0" y="0"/>
                </a:moveTo>
                <a:lnTo>
                  <a:pt x="0" y="77724"/>
                </a:lnTo>
                <a:lnTo>
                  <a:pt x="147827" y="388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868161" y="5426202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4">
                <a:moveTo>
                  <a:pt x="0" y="0"/>
                </a:moveTo>
                <a:lnTo>
                  <a:pt x="147827" y="38862"/>
                </a:lnTo>
                <a:lnTo>
                  <a:pt x="0" y="77724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023609" y="5426202"/>
            <a:ext cx="146685" cy="78105"/>
          </a:xfrm>
          <a:custGeom>
            <a:avLst/>
            <a:gdLst/>
            <a:ahLst/>
            <a:cxnLst/>
            <a:rect l="l" t="t" r="r" b="b"/>
            <a:pathLst>
              <a:path w="146685" h="78104">
                <a:moveTo>
                  <a:pt x="146303" y="0"/>
                </a:moveTo>
                <a:lnTo>
                  <a:pt x="0" y="38862"/>
                </a:lnTo>
                <a:lnTo>
                  <a:pt x="146303" y="77724"/>
                </a:lnTo>
                <a:lnTo>
                  <a:pt x="146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23609" y="5426202"/>
            <a:ext cx="146685" cy="78105"/>
          </a:xfrm>
          <a:custGeom>
            <a:avLst/>
            <a:gdLst/>
            <a:ahLst/>
            <a:cxnLst/>
            <a:rect l="l" t="t" r="r" b="b"/>
            <a:pathLst>
              <a:path w="146685" h="78104">
                <a:moveTo>
                  <a:pt x="146303" y="77724"/>
                </a:moveTo>
                <a:lnTo>
                  <a:pt x="0" y="38862"/>
                </a:lnTo>
                <a:lnTo>
                  <a:pt x="146303" y="0"/>
                </a:lnTo>
                <a:lnTo>
                  <a:pt x="146303" y="77724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018276" y="4922520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761999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052565" y="5462778"/>
            <a:ext cx="478790" cy="1905"/>
          </a:xfrm>
          <a:custGeom>
            <a:avLst/>
            <a:gdLst/>
            <a:ahLst/>
            <a:cxnLst/>
            <a:rect l="l" t="t" r="r" b="b"/>
            <a:pathLst>
              <a:path w="478790" h="1904">
                <a:moveTo>
                  <a:pt x="0" y="0"/>
                </a:moveTo>
                <a:lnTo>
                  <a:pt x="478536" y="1524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389370" y="5426202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4">
                <a:moveTo>
                  <a:pt x="0" y="0"/>
                </a:moveTo>
                <a:lnTo>
                  <a:pt x="0" y="77724"/>
                </a:lnTo>
                <a:lnTo>
                  <a:pt x="147827" y="388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389370" y="5426202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4">
                <a:moveTo>
                  <a:pt x="0" y="0"/>
                </a:moveTo>
                <a:lnTo>
                  <a:pt x="147827" y="38862"/>
                </a:lnTo>
                <a:lnTo>
                  <a:pt x="0" y="77724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544818" y="5426202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4">
                <a:moveTo>
                  <a:pt x="147827" y="0"/>
                </a:moveTo>
                <a:lnTo>
                  <a:pt x="0" y="38862"/>
                </a:lnTo>
                <a:lnTo>
                  <a:pt x="147827" y="77724"/>
                </a:lnTo>
                <a:lnTo>
                  <a:pt x="1478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544818" y="5426202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4">
                <a:moveTo>
                  <a:pt x="147827" y="77724"/>
                </a:moveTo>
                <a:lnTo>
                  <a:pt x="0" y="38862"/>
                </a:lnTo>
                <a:lnTo>
                  <a:pt x="147827" y="0"/>
                </a:lnTo>
                <a:lnTo>
                  <a:pt x="147827" y="77724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6082410" y="4991734"/>
            <a:ext cx="394970" cy="286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60" marR="5080" indent="-60960">
              <a:lnSpc>
                <a:spcPct val="100000"/>
              </a:lnSpc>
            </a:pPr>
            <a:r>
              <a:rPr sz="900" spc="-5" dirty="0">
                <a:latin typeface="Arial"/>
                <a:cs typeface="Arial"/>
              </a:rPr>
              <a:t>Control  Field</a:t>
            </a:r>
            <a:endParaRPr sz="900">
              <a:latin typeface="Arial"/>
              <a:cs typeface="Arial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6544056" y="4922520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761999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555485" y="5462778"/>
            <a:ext cx="889000" cy="1905"/>
          </a:xfrm>
          <a:custGeom>
            <a:avLst/>
            <a:gdLst/>
            <a:ahLst/>
            <a:cxnLst/>
            <a:rect l="l" t="t" r="r" b="b"/>
            <a:pathLst>
              <a:path w="889000" h="1904">
                <a:moveTo>
                  <a:pt x="0" y="0"/>
                </a:moveTo>
                <a:lnTo>
                  <a:pt x="888492" y="1524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312914" y="5426202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4">
                <a:moveTo>
                  <a:pt x="0" y="0"/>
                </a:moveTo>
                <a:lnTo>
                  <a:pt x="0" y="77724"/>
                </a:lnTo>
                <a:lnTo>
                  <a:pt x="147827" y="388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312914" y="5426202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4">
                <a:moveTo>
                  <a:pt x="0" y="0"/>
                </a:moveTo>
                <a:lnTo>
                  <a:pt x="147827" y="38862"/>
                </a:lnTo>
                <a:lnTo>
                  <a:pt x="0" y="77724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66838" y="5426202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4">
                <a:moveTo>
                  <a:pt x="147827" y="0"/>
                </a:moveTo>
                <a:lnTo>
                  <a:pt x="0" y="38862"/>
                </a:lnTo>
                <a:lnTo>
                  <a:pt x="147827" y="77724"/>
                </a:lnTo>
                <a:lnTo>
                  <a:pt x="1478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466838" y="5426202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4">
                <a:moveTo>
                  <a:pt x="147827" y="77724"/>
                </a:moveTo>
                <a:lnTo>
                  <a:pt x="0" y="38862"/>
                </a:lnTo>
                <a:lnTo>
                  <a:pt x="147827" y="0"/>
                </a:lnTo>
                <a:lnTo>
                  <a:pt x="147827" y="77724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 txBox="1"/>
          <p:nvPr/>
        </p:nvSpPr>
        <p:spPr>
          <a:xfrm>
            <a:off x="6724015" y="4991734"/>
            <a:ext cx="547370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Data</a:t>
            </a:r>
            <a:r>
              <a:rPr sz="900" spc="-1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Field</a:t>
            </a:r>
            <a:endParaRPr sz="900">
              <a:latin typeface="Arial"/>
              <a:cs typeface="Arial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7464552" y="4922520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761999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498842" y="5462778"/>
            <a:ext cx="786765" cy="1905"/>
          </a:xfrm>
          <a:custGeom>
            <a:avLst/>
            <a:gdLst/>
            <a:ahLst/>
            <a:cxnLst/>
            <a:rect l="l" t="t" r="r" b="b"/>
            <a:pathLst>
              <a:path w="786765" h="1904">
                <a:moveTo>
                  <a:pt x="0" y="0"/>
                </a:moveTo>
                <a:lnTo>
                  <a:pt x="786383" y="1524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8166354" y="5426202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4">
                <a:moveTo>
                  <a:pt x="0" y="0"/>
                </a:moveTo>
                <a:lnTo>
                  <a:pt x="0" y="77724"/>
                </a:lnTo>
                <a:lnTo>
                  <a:pt x="147827" y="388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8166354" y="5426202"/>
            <a:ext cx="147955" cy="78105"/>
          </a:xfrm>
          <a:custGeom>
            <a:avLst/>
            <a:gdLst/>
            <a:ahLst/>
            <a:cxnLst/>
            <a:rect l="l" t="t" r="r" b="b"/>
            <a:pathLst>
              <a:path w="147954" h="78104">
                <a:moveTo>
                  <a:pt x="0" y="0"/>
                </a:moveTo>
                <a:lnTo>
                  <a:pt x="147827" y="38862"/>
                </a:lnTo>
                <a:lnTo>
                  <a:pt x="0" y="77724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8512302" y="5462778"/>
            <a:ext cx="631190" cy="1905"/>
          </a:xfrm>
          <a:custGeom>
            <a:avLst/>
            <a:gdLst/>
            <a:ahLst/>
            <a:cxnLst/>
            <a:rect l="l" t="t" r="r" b="b"/>
            <a:pathLst>
              <a:path w="631190" h="1904">
                <a:moveTo>
                  <a:pt x="0" y="0"/>
                </a:moveTo>
                <a:lnTo>
                  <a:pt x="630936" y="1524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8993885" y="5426202"/>
            <a:ext cx="146685" cy="78105"/>
          </a:xfrm>
          <a:custGeom>
            <a:avLst/>
            <a:gdLst/>
            <a:ahLst/>
            <a:cxnLst/>
            <a:rect l="l" t="t" r="r" b="b"/>
            <a:pathLst>
              <a:path w="146684" h="78104">
                <a:moveTo>
                  <a:pt x="0" y="0"/>
                </a:moveTo>
                <a:lnTo>
                  <a:pt x="0" y="77724"/>
                </a:lnTo>
                <a:lnTo>
                  <a:pt x="146304" y="388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8993885" y="5426202"/>
            <a:ext cx="146685" cy="78105"/>
          </a:xfrm>
          <a:custGeom>
            <a:avLst/>
            <a:gdLst/>
            <a:ahLst/>
            <a:cxnLst/>
            <a:rect l="l" t="t" r="r" b="b"/>
            <a:pathLst>
              <a:path w="146684" h="78104">
                <a:moveTo>
                  <a:pt x="0" y="0"/>
                </a:moveTo>
                <a:lnTo>
                  <a:pt x="146304" y="38862"/>
                </a:lnTo>
                <a:lnTo>
                  <a:pt x="0" y="77724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8507730" y="5426202"/>
            <a:ext cx="146685" cy="78105"/>
          </a:xfrm>
          <a:custGeom>
            <a:avLst/>
            <a:gdLst/>
            <a:ahLst/>
            <a:cxnLst/>
            <a:rect l="l" t="t" r="r" b="b"/>
            <a:pathLst>
              <a:path w="146684" h="78104">
                <a:moveTo>
                  <a:pt x="146303" y="0"/>
                </a:moveTo>
                <a:lnTo>
                  <a:pt x="0" y="38862"/>
                </a:lnTo>
                <a:lnTo>
                  <a:pt x="146303" y="77724"/>
                </a:lnTo>
                <a:lnTo>
                  <a:pt x="146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8507730" y="5426202"/>
            <a:ext cx="146685" cy="78105"/>
          </a:xfrm>
          <a:custGeom>
            <a:avLst/>
            <a:gdLst/>
            <a:ahLst/>
            <a:cxnLst/>
            <a:rect l="l" t="t" r="r" b="b"/>
            <a:pathLst>
              <a:path w="146684" h="78104">
                <a:moveTo>
                  <a:pt x="146303" y="77724"/>
                </a:moveTo>
                <a:lnTo>
                  <a:pt x="0" y="38862"/>
                </a:lnTo>
                <a:lnTo>
                  <a:pt x="146303" y="0"/>
                </a:lnTo>
                <a:lnTo>
                  <a:pt x="146303" y="77724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9425178" y="5462778"/>
            <a:ext cx="548640" cy="1905"/>
          </a:xfrm>
          <a:custGeom>
            <a:avLst/>
            <a:gdLst/>
            <a:ahLst/>
            <a:cxnLst/>
            <a:rect l="l" t="t" r="r" b="b"/>
            <a:pathLst>
              <a:path w="548640" h="1904">
                <a:moveTo>
                  <a:pt x="0" y="0"/>
                </a:moveTo>
                <a:lnTo>
                  <a:pt x="548640" y="1524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426702" y="5426202"/>
            <a:ext cx="146685" cy="78105"/>
          </a:xfrm>
          <a:custGeom>
            <a:avLst/>
            <a:gdLst/>
            <a:ahLst/>
            <a:cxnLst/>
            <a:rect l="l" t="t" r="r" b="b"/>
            <a:pathLst>
              <a:path w="146684" h="78104">
                <a:moveTo>
                  <a:pt x="146303" y="0"/>
                </a:moveTo>
                <a:lnTo>
                  <a:pt x="0" y="38862"/>
                </a:lnTo>
                <a:lnTo>
                  <a:pt x="146303" y="77724"/>
                </a:lnTo>
                <a:lnTo>
                  <a:pt x="146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426702" y="5426202"/>
            <a:ext cx="146685" cy="78105"/>
          </a:xfrm>
          <a:custGeom>
            <a:avLst/>
            <a:gdLst/>
            <a:ahLst/>
            <a:cxnLst/>
            <a:rect l="l" t="t" r="r" b="b"/>
            <a:pathLst>
              <a:path w="146684" h="78104">
                <a:moveTo>
                  <a:pt x="146303" y="77724"/>
                </a:moveTo>
                <a:lnTo>
                  <a:pt x="0" y="38862"/>
                </a:lnTo>
                <a:lnTo>
                  <a:pt x="146303" y="0"/>
                </a:lnTo>
                <a:lnTo>
                  <a:pt x="146303" y="77724"/>
                </a:lnTo>
                <a:close/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 txBox="1"/>
          <p:nvPr/>
        </p:nvSpPr>
        <p:spPr>
          <a:xfrm>
            <a:off x="7616443" y="4991734"/>
            <a:ext cx="553720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5" dirty="0">
                <a:latin typeface="Arial"/>
                <a:cs typeface="Arial"/>
              </a:rPr>
              <a:t>CRC</a:t>
            </a:r>
            <a:r>
              <a:rPr sz="900" spc="-9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Field</a:t>
            </a:r>
            <a:endParaRPr sz="90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8694166" y="5266054"/>
            <a:ext cx="274955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F</a:t>
            </a:r>
            <a:r>
              <a:rPr sz="900" spc="5" dirty="0">
                <a:latin typeface="Arial"/>
                <a:cs typeface="Arial"/>
              </a:rPr>
              <a:t>i</a:t>
            </a:r>
            <a:r>
              <a:rPr sz="900" spc="-5" dirty="0">
                <a:latin typeface="Arial"/>
                <a:cs typeface="Arial"/>
              </a:rPr>
              <a:t>eld</a:t>
            </a:r>
            <a:endParaRPr sz="900">
              <a:latin typeface="Arial"/>
              <a:cs typeface="Arial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8316468" y="4922520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761999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8503919" y="4922520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761999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9145523" y="4922520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761999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9422892" y="4922520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761999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 txBox="1"/>
          <p:nvPr/>
        </p:nvSpPr>
        <p:spPr>
          <a:xfrm>
            <a:off x="8315706" y="4991734"/>
            <a:ext cx="694690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1155" algn="l"/>
              </a:tabLst>
            </a:pPr>
            <a:r>
              <a:rPr sz="900" dirty="0">
                <a:latin typeface="Arial"/>
                <a:cs typeface="Arial"/>
              </a:rPr>
              <a:t>Ack	End</a:t>
            </a:r>
            <a:r>
              <a:rPr sz="900" spc="-114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of</a:t>
            </a:r>
            <a:endParaRPr sz="900">
              <a:latin typeface="Arial"/>
              <a:cs typeface="Arial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8286750" y="5128895"/>
            <a:ext cx="723265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Field  </a:t>
            </a:r>
            <a:r>
              <a:rPr sz="900" spc="8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Frame</a:t>
            </a:r>
            <a:endParaRPr sz="900">
              <a:latin typeface="Arial"/>
              <a:cs typeface="Arial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9138284" y="4991734"/>
            <a:ext cx="790575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Inter-  Bus</a:t>
            </a:r>
            <a:r>
              <a:rPr sz="900" spc="4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Idle</a:t>
            </a:r>
            <a:endParaRPr sz="900">
              <a:latin typeface="Arial"/>
              <a:cs typeface="Arial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9109329" y="5128895"/>
            <a:ext cx="351155" cy="286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510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fra</a:t>
            </a:r>
            <a:r>
              <a:rPr sz="900" spc="5" dirty="0">
                <a:latin typeface="Arial"/>
                <a:cs typeface="Arial"/>
              </a:rPr>
              <a:t>m</a:t>
            </a:r>
            <a:r>
              <a:rPr sz="900" dirty="0">
                <a:latin typeface="Arial"/>
                <a:cs typeface="Arial"/>
              </a:rPr>
              <a:t>e  Sp</a:t>
            </a:r>
            <a:r>
              <a:rPr sz="900" spc="-5" dirty="0">
                <a:latin typeface="Arial"/>
                <a:cs typeface="Arial"/>
              </a:rPr>
              <a:t>a</a:t>
            </a:r>
            <a:r>
              <a:rPr sz="900" spc="5" dirty="0">
                <a:latin typeface="Arial"/>
                <a:cs typeface="Arial"/>
              </a:rPr>
              <a:t>c</a:t>
            </a:r>
            <a:r>
              <a:rPr sz="900" spc="-5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6013703" y="5696711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59">
                <a:moveTo>
                  <a:pt x="0" y="0"/>
                </a:moveTo>
                <a:lnTo>
                  <a:pt x="230886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Title 171"/>
          <p:cNvSpPr>
            <a:spLocks noGrp="1"/>
          </p:cNvSpPr>
          <p:nvPr>
            <p:ph type="title"/>
          </p:nvPr>
        </p:nvSpPr>
        <p:spPr>
          <a:xfrm>
            <a:off x="838200" y="17886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Data Frames : Format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4030796" y="1490757"/>
            <a:ext cx="452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Format ( CAN 2.0A ): 11-bit identifier</a:t>
            </a:r>
            <a:endParaRPr lang="en-US" dirty="0"/>
          </a:p>
        </p:txBody>
      </p:sp>
      <p:sp>
        <p:nvSpPr>
          <p:cNvPr id="174" name="TextBox 173"/>
          <p:cNvSpPr txBox="1"/>
          <p:nvPr/>
        </p:nvSpPr>
        <p:spPr>
          <a:xfrm>
            <a:off x="4030796" y="3997063"/>
            <a:ext cx="4553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Extended </a:t>
            </a:r>
            <a:r>
              <a:rPr lang="en-US" dirty="0"/>
              <a:t>Format ( CAN </a:t>
            </a:r>
            <a:r>
              <a:rPr lang="en-US" dirty="0" smtClean="0"/>
              <a:t>2.0B </a:t>
            </a:r>
            <a:r>
              <a:rPr lang="en-US" dirty="0"/>
              <a:t>): </a:t>
            </a:r>
            <a:r>
              <a:rPr lang="en-US" dirty="0" smtClean="0"/>
              <a:t>29-bit </a:t>
            </a:r>
            <a:r>
              <a:rPr lang="en-US" dirty="0"/>
              <a:t>identifier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5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76" y="2292349"/>
            <a:ext cx="10028524" cy="36681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12539" y="880533"/>
            <a:ext cx="89915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Times New Roman" charset="0"/>
                <a:ea typeface="Times New Roman" charset="0"/>
                <a:cs typeface="Times New Roman" charset="0"/>
              </a:rPr>
              <a:t>Encoding of bits on CANH and CANL</a:t>
            </a:r>
            <a:endParaRPr lang="en-US" sz="440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8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Why is Security needed in CAN Bus ?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CAN frame has no authentication field, enabling malicious nodes to send spurious commands to the motor controller and the like.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data field in a CAN frame is only 8 bytes long, making it difficult to add large-key security measures.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ECUs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do not always have the computational power necessary to perform cryptographic functions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There is no authentication performed on the sender and receiver of a particular frame.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These flaws do not necessarily mean that CAN is poorly designed; again, it was intended to be a simple protocol that would work in isolation.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They do mean, however, that it will be difficult to add authentication while still keeping within the parameters of the protocol.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79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67" y="1168400"/>
            <a:ext cx="9448800" cy="45550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4099" y="254000"/>
            <a:ext cx="72851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Times New Roman" charset="0"/>
                <a:ea typeface="Times New Roman" charset="0"/>
                <a:cs typeface="Times New Roman" charset="0"/>
              </a:rPr>
              <a:t>Working of Arbitration in CAN</a:t>
            </a:r>
            <a:endParaRPr lang="en-US" sz="4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2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7783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EXPLOITING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CAN BUS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39" y="1736318"/>
            <a:ext cx="7276121" cy="42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6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1322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What is CAN Bus ?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6440"/>
            <a:ext cx="10515600" cy="478052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vehicle bus standard designed to allow microcontrollers and devices to communicate with each other in applications without a host computer. 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message-based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protocol, designed originally for multiplex electrical wiring within automobiles, but is also used in many other contexts.</a:t>
            </a:r>
          </a:p>
          <a:p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CAN is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a network used in many every-day products consisting of multiple microcontrollers that need to communicate with each other. 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lso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referred to as CANbus or CAN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bus.</a:t>
            </a:r>
          </a:p>
          <a:p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It replaces the traditional architecture of wiring with a  anew architecture consisting of only one bus, the CAN bus.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16153" y="6051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97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4572"/>
          </a:xfrm>
        </p:spPr>
        <p:txBody>
          <a:bodyPr/>
          <a:lstStyle/>
          <a:p>
            <a:pPr algn="ctr"/>
            <a:r>
              <a:rPr lang="en-US" spc="-10" dirty="0">
                <a:latin typeface="Times New Roman" charset="0"/>
                <a:ea typeface="Times New Roman" charset="0"/>
                <a:cs typeface="Times New Roman" charset="0"/>
              </a:rPr>
              <a:t>Applications </a:t>
            </a:r>
            <a:r>
              <a:rPr lang="en-US" spc="-5" dirty="0">
                <a:latin typeface="Times New Roman" charset="0"/>
                <a:ea typeface="Times New Roman" charset="0"/>
                <a:cs typeface="Times New Roman" charset="0"/>
              </a:rPr>
              <a:t>of CAN</a:t>
            </a:r>
            <a:r>
              <a:rPr lang="en-US" spc="-3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pc="-5" dirty="0">
                <a:latin typeface="Times New Roman" charset="0"/>
                <a:ea typeface="Times New Roman" charset="0"/>
                <a:cs typeface="Times New Roman" charset="0"/>
              </a:rPr>
              <a:t>Bus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4920996" y="2974848"/>
            <a:ext cx="2350007" cy="2048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28259" y="3343655"/>
            <a:ext cx="1932432" cy="1420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85003" y="3019044"/>
            <a:ext cx="2222500" cy="1922145"/>
          </a:xfrm>
          <a:custGeom>
            <a:avLst/>
            <a:gdLst/>
            <a:ahLst/>
            <a:cxnLst/>
            <a:rect l="l" t="t" r="r" b="b"/>
            <a:pathLst>
              <a:path w="2222500" h="1922145">
                <a:moveTo>
                  <a:pt x="1672971" y="0"/>
                </a:moveTo>
                <a:lnTo>
                  <a:pt x="549021" y="0"/>
                </a:lnTo>
                <a:lnTo>
                  <a:pt x="0" y="960881"/>
                </a:lnTo>
                <a:lnTo>
                  <a:pt x="549021" y="1921763"/>
                </a:lnTo>
                <a:lnTo>
                  <a:pt x="1672971" y="1921763"/>
                </a:lnTo>
                <a:lnTo>
                  <a:pt x="2221992" y="960881"/>
                </a:lnTo>
                <a:lnTo>
                  <a:pt x="1672971" y="0"/>
                </a:lnTo>
                <a:close/>
              </a:path>
            </a:pathLst>
          </a:custGeom>
          <a:solidFill>
            <a:srgbClr val="00A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85003" y="3019044"/>
            <a:ext cx="2222500" cy="1922145"/>
          </a:xfrm>
          <a:custGeom>
            <a:avLst/>
            <a:gdLst/>
            <a:ahLst/>
            <a:cxnLst/>
            <a:rect l="l" t="t" r="r" b="b"/>
            <a:pathLst>
              <a:path w="2222500" h="1922145">
                <a:moveTo>
                  <a:pt x="0" y="960881"/>
                </a:moveTo>
                <a:lnTo>
                  <a:pt x="549021" y="0"/>
                </a:lnTo>
                <a:lnTo>
                  <a:pt x="1672971" y="0"/>
                </a:lnTo>
                <a:lnTo>
                  <a:pt x="2221992" y="960881"/>
                </a:lnTo>
                <a:lnTo>
                  <a:pt x="1672971" y="1921763"/>
                </a:lnTo>
                <a:lnTo>
                  <a:pt x="549021" y="1921763"/>
                </a:lnTo>
                <a:lnTo>
                  <a:pt x="0" y="960881"/>
                </a:lnTo>
                <a:close/>
              </a:path>
            </a:pathLst>
          </a:custGeom>
          <a:ln w="9143">
            <a:solidFill>
              <a:srgbClr val="00AC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48376" y="3542410"/>
            <a:ext cx="1097280" cy="775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19516" y="3648455"/>
            <a:ext cx="839724" cy="722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29784" y="1231391"/>
            <a:ext cx="1940052" cy="1693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04688" y="1571244"/>
            <a:ext cx="1235964" cy="1053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89220" y="1271016"/>
            <a:ext cx="1821180" cy="1576070"/>
          </a:xfrm>
          <a:custGeom>
            <a:avLst/>
            <a:gdLst/>
            <a:ahLst/>
            <a:cxnLst/>
            <a:rect l="l" t="t" r="r" b="b"/>
            <a:pathLst>
              <a:path w="1821179" h="1576070">
                <a:moveTo>
                  <a:pt x="1370964" y="0"/>
                </a:moveTo>
                <a:lnTo>
                  <a:pt x="450214" y="0"/>
                </a:lnTo>
                <a:lnTo>
                  <a:pt x="0" y="787908"/>
                </a:lnTo>
                <a:lnTo>
                  <a:pt x="450214" y="1575816"/>
                </a:lnTo>
                <a:lnTo>
                  <a:pt x="1370964" y="1575816"/>
                </a:lnTo>
                <a:lnTo>
                  <a:pt x="1821179" y="787908"/>
                </a:lnTo>
                <a:lnTo>
                  <a:pt x="1370964" y="0"/>
                </a:lnTo>
                <a:close/>
              </a:path>
            </a:pathLst>
          </a:custGeom>
          <a:solidFill>
            <a:srgbClr val="00A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683758" y="1689150"/>
            <a:ext cx="833755" cy="734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 marR="5080" indent="-52069" algn="just">
              <a:lnSpc>
                <a:spcPct val="91500"/>
              </a:lnSpc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Rai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s, 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Ships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&amp;  Marine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44951" y="3617976"/>
            <a:ext cx="838200" cy="722630"/>
          </a:xfrm>
          <a:custGeom>
            <a:avLst/>
            <a:gdLst/>
            <a:ahLst/>
            <a:cxnLst/>
            <a:rect l="l" t="t" r="r" b="b"/>
            <a:pathLst>
              <a:path w="838200" h="722629">
                <a:moveTo>
                  <a:pt x="629412" y="0"/>
                </a:moveTo>
                <a:lnTo>
                  <a:pt x="208787" y="0"/>
                </a:lnTo>
                <a:lnTo>
                  <a:pt x="0" y="361188"/>
                </a:lnTo>
                <a:lnTo>
                  <a:pt x="208787" y="722376"/>
                </a:lnTo>
                <a:lnTo>
                  <a:pt x="629412" y="722376"/>
                </a:lnTo>
                <a:lnTo>
                  <a:pt x="838200" y="361188"/>
                </a:lnTo>
                <a:lnTo>
                  <a:pt x="629412" y="0"/>
                </a:lnTo>
                <a:close/>
              </a:path>
            </a:pathLst>
          </a:custGeom>
          <a:solidFill>
            <a:srgbClr val="D2D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95516" y="2196083"/>
            <a:ext cx="1949196" cy="17007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13447" y="2657855"/>
            <a:ext cx="1557527" cy="8168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59523" y="2240279"/>
            <a:ext cx="1821180" cy="1574800"/>
          </a:xfrm>
          <a:custGeom>
            <a:avLst/>
            <a:gdLst/>
            <a:ahLst/>
            <a:cxnLst/>
            <a:rect l="l" t="t" r="r" b="b"/>
            <a:pathLst>
              <a:path w="1821179" h="1574800">
                <a:moveTo>
                  <a:pt x="1371346" y="0"/>
                </a:moveTo>
                <a:lnTo>
                  <a:pt x="449833" y="0"/>
                </a:lnTo>
                <a:lnTo>
                  <a:pt x="0" y="787146"/>
                </a:lnTo>
                <a:lnTo>
                  <a:pt x="449833" y="1574292"/>
                </a:lnTo>
                <a:lnTo>
                  <a:pt x="1371346" y="1574292"/>
                </a:lnTo>
                <a:lnTo>
                  <a:pt x="1821179" y="787146"/>
                </a:lnTo>
                <a:lnTo>
                  <a:pt x="1371346" y="0"/>
                </a:lnTo>
                <a:close/>
              </a:path>
            </a:pathLst>
          </a:custGeom>
          <a:solidFill>
            <a:srgbClr val="00A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59523" y="2240279"/>
            <a:ext cx="1821180" cy="1574800"/>
          </a:xfrm>
          <a:custGeom>
            <a:avLst/>
            <a:gdLst/>
            <a:ahLst/>
            <a:cxnLst/>
            <a:rect l="l" t="t" r="r" b="b"/>
            <a:pathLst>
              <a:path w="1821179" h="1574800">
                <a:moveTo>
                  <a:pt x="0" y="787146"/>
                </a:moveTo>
                <a:lnTo>
                  <a:pt x="449833" y="0"/>
                </a:lnTo>
                <a:lnTo>
                  <a:pt x="1371346" y="0"/>
                </a:lnTo>
                <a:lnTo>
                  <a:pt x="1821179" y="787146"/>
                </a:lnTo>
                <a:lnTo>
                  <a:pt x="1371346" y="1574292"/>
                </a:lnTo>
                <a:lnTo>
                  <a:pt x="449833" y="1574292"/>
                </a:lnTo>
                <a:lnTo>
                  <a:pt x="0" y="787146"/>
                </a:lnTo>
                <a:close/>
              </a:path>
            </a:pathLst>
          </a:custGeom>
          <a:ln w="9144">
            <a:solidFill>
              <a:srgbClr val="00AC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192136" y="2781934"/>
            <a:ext cx="115506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 marR="5080" indent="-43180">
              <a:lnSpc>
                <a:spcPts val="1860"/>
              </a:lnSpc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truc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n 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Equipments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354067" y="5875020"/>
            <a:ext cx="838200" cy="722630"/>
          </a:xfrm>
          <a:custGeom>
            <a:avLst/>
            <a:gdLst/>
            <a:ahLst/>
            <a:cxnLst/>
            <a:rect l="l" t="t" r="r" b="b"/>
            <a:pathLst>
              <a:path w="838200" h="722629">
                <a:moveTo>
                  <a:pt x="629412" y="0"/>
                </a:moveTo>
                <a:lnTo>
                  <a:pt x="208787" y="0"/>
                </a:lnTo>
                <a:lnTo>
                  <a:pt x="0" y="361187"/>
                </a:lnTo>
                <a:lnTo>
                  <a:pt x="208787" y="722375"/>
                </a:lnTo>
                <a:lnTo>
                  <a:pt x="629412" y="722375"/>
                </a:lnTo>
                <a:lnTo>
                  <a:pt x="838200" y="361187"/>
                </a:lnTo>
                <a:lnTo>
                  <a:pt x="629412" y="0"/>
                </a:lnTo>
                <a:close/>
              </a:path>
            </a:pathLst>
          </a:custGeom>
          <a:solidFill>
            <a:srgbClr val="D2D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95516" y="4099559"/>
            <a:ext cx="1949196" cy="17023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56119" y="4562855"/>
            <a:ext cx="1470659" cy="8168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59523" y="4143755"/>
            <a:ext cx="1821180" cy="1576070"/>
          </a:xfrm>
          <a:custGeom>
            <a:avLst/>
            <a:gdLst/>
            <a:ahLst/>
            <a:cxnLst/>
            <a:rect l="l" t="t" r="r" b="b"/>
            <a:pathLst>
              <a:path w="1821179" h="1576070">
                <a:moveTo>
                  <a:pt x="1370965" y="0"/>
                </a:moveTo>
                <a:lnTo>
                  <a:pt x="450215" y="0"/>
                </a:lnTo>
                <a:lnTo>
                  <a:pt x="0" y="787908"/>
                </a:lnTo>
                <a:lnTo>
                  <a:pt x="450215" y="1575816"/>
                </a:lnTo>
                <a:lnTo>
                  <a:pt x="1370965" y="1575816"/>
                </a:lnTo>
                <a:lnTo>
                  <a:pt x="1821179" y="787908"/>
                </a:lnTo>
                <a:lnTo>
                  <a:pt x="1370965" y="0"/>
                </a:lnTo>
                <a:close/>
              </a:path>
            </a:pathLst>
          </a:custGeom>
          <a:solidFill>
            <a:srgbClr val="00A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59523" y="4143755"/>
            <a:ext cx="1821180" cy="1576070"/>
          </a:xfrm>
          <a:custGeom>
            <a:avLst/>
            <a:gdLst/>
            <a:ahLst/>
            <a:cxnLst/>
            <a:rect l="l" t="t" r="r" b="b"/>
            <a:pathLst>
              <a:path w="1821179" h="1576070">
                <a:moveTo>
                  <a:pt x="0" y="787908"/>
                </a:moveTo>
                <a:lnTo>
                  <a:pt x="450215" y="0"/>
                </a:lnTo>
                <a:lnTo>
                  <a:pt x="1370965" y="0"/>
                </a:lnTo>
                <a:lnTo>
                  <a:pt x="1821179" y="787908"/>
                </a:lnTo>
                <a:lnTo>
                  <a:pt x="1370965" y="1575816"/>
                </a:lnTo>
                <a:lnTo>
                  <a:pt x="450215" y="1575816"/>
                </a:lnTo>
                <a:lnTo>
                  <a:pt x="0" y="787908"/>
                </a:lnTo>
                <a:close/>
              </a:path>
            </a:pathLst>
          </a:custGeom>
          <a:ln w="9144">
            <a:solidFill>
              <a:srgbClr val="00AC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235190" y="4686934"/>
            <a:ext cx="106997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2085">
              <a:lnSpc>
                <a:spcPts val="1860"/>
              </a:lnSpc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Medical  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qui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86016" y="5878067"/>
            <a:ext cx="838200" cy="722630"/>
          </a:xfrm>
          <a:custGeom>
            <a:avLst/>
            <a:gdLst/>
            <a:ahLst/>
            <a:cxnLst/>
            <a:rect l="l" t="t" r="r" b="b"/>
            <a:pathLst>
              <a:path w="838200" h="722629">
                <a:moveTo>
                  <a:pt x="629411" y="0"/>
                </a:moveTo>
                <a:lnTo>
                  <a:pt x="208787" y="0"/>
                </a:lnTo>
                <a:lnTo>
                  <a:pt x="0" y="361187"/>
                </a:lnTo>
                <a:lnTo>
                  <a:pt x="208787" y="722375"/>
                </a:lnTo>
                <a:lnTo>
                  <a:pt x="629411" y="722375"/>
                </a:lnTo>
                <a:lnTo>
                  <a:pt x="838200" y="361187"/>
                </a:lnTo>
                <a:lnTo>
                  <a:pt x="629411" y="0"/>
                </a:lnTo>
                <a:close/>
              </a:path>
            </a:pathLst>
          </a:custGeom>
          <a:solidFill>
            <a:srgbClr val="D2D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25211" y="5070347"/>
            <a:ext cx="1949195" cy="17007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82767" y="5532120"/>
            <a:ext cx="1432560" cy="8168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89220" y="5114544"/>
            <a:ext cx="1821180" cy="1574800"/>
          </a:xfrm>
          <a:custGeom>
            <a:avLst/>
            <a:gdLst/>
            <a:ahLst/>
            <a:cxnLst/>
            <a:rect l="l" t="t" r="r" b="b"/>
            <a:pathLst>
              <a:path w="1821179" h="1574800">
                <a:moveTo>
                  <a:pt x="1371346" y="0"/>
                </a:moveTo>
                <a:lnTo>
                  <a:pt x="449833" y="0"/>
                </a:lnTo>
                <a:lnTo>
                  <a:pt x="0" y="787145"/>
                </a:lnTo>
                <a:lnTo>
                  <a:pt x="449833" y="1574291"/>
                </a:lnTo>
                <a:lnTo>
                  <a:pt x="1371346" y="1574291"/>
                </a:lnTo>
                <a:lnTo>
                  <a:pt x="1821179" y="787145"/>
                </a:lnTo>
                <a:lnTo>
                  <a:pt x="1371346" y="0"/>
                </a:lnTo>
                <a:close/>
              </a:path>
            </a:pathLst>
          </a:custGeom>
          <a:solidFill>
            <a:srgbClr val="00A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89220" y="5114544"/>
            <a:ext cx="1821180" cy="1574800"/>
          </a:xfrm>
          <a:custGeom>
            <a:avLst/>
            <a:gdLst/>
            <a:ahLst/>
            <a:cxnLst/>
            <a:rect l="l" t="t" r="r" b="b"/>
            <a:pathLst>
              <a:path w="1821179" h="1574800">
                <a:moveTo>
                  <a:pt x="0" y="787145"/>
                </a:moveTo>
                <a:lnTo>
                  <a:pt x="449833" y="0"/>
                </a:lnTo>
                <a:lnTo>
                  <a:pt x="1371346" y="0"/>
                </a:lnTo>
                <a:lnTo>
                  <a:pt x="1821179" y="787145"/>
                </a:lnTo>
                <a:lnTo>
                  <a:pt x="1371346" y="1574291"/>
                </a:lnTo>
                <a:lnTo>
                  <a:pt x="449833" y="1574291"/>
                </a:lnTo>
                <a:lnTo>
                  <a:pt x="0" y="787145"/>
                </a:lnTo>
                <a:close/>
              </a:path>
            </a:pathLst>
          </a:custGeom>
          <a:ln w="9144">
            <a:solidFill>
              <a:srgbClr val="00AC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561838" y="5657088"/>
            <a:ext cx="107632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9220">
              <a:lnSpc>
                <a:spcPts val="1860"/>
              </a:lnSpc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Industrial 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Auto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373879" y="1348739"/>
            <a:ext cx="838200" cy="722630"/>
          </a:xfrm>
          <a:custGeom>
            <a:avLst/>
            <a:gdLst/>
            <a:ahLst/>
            <a:cxnLst/>
            <a:rect l="l" t="t" r="r" b="b"/>
            <a:pathLst>
              <a:path w="838200" h="722630">
                <a:moveTo>
                  <a:pt x="629412" y="0"/>
                </a:moveTo>
                <a:lnTo>
                  <a:pt x="208787" y="0"/>
                </a:lnTo>
                <a:lnTo>
                  <a:pt x="0" y="361188"/>
                </a:lnTo>
                <a:lnTo>
                  <a:pt x="208787" y="722376"/>
                </a:lnTo>
                <a:lnTo>
                  <a:pt x="629412" y="722376"/>
                </a:lnTo>
                <a:lnTo>
                  <a:pt x="838200" y="361188"/>
                </a:lnTo>
                <a:lnTo>
                  <a:pt x="629412" y="0"/>
                </a:lnTo>
                <a:close/>
              </a:path>
            </a:pathLst>
          </a:custGeom>
          <a:solidFill>
            <a:srgbClr val="D2D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47288" y="4101084"/>
            <a:ext cx="1949195" cy="17023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04844" y="4564379"/>
            <a:ext cx="1432560" cy="8153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11296" y="4145279"/>
            <a:ext cx="1821180" cy="1576070"/>
          </a:xfrm>
          <a:custGeom>
            <a:avLst/>
            <a:gdLst/>
            <a:ahLst/>
            <a:cxnLst/>
            <a:rect l="l" t="t" r="r" b="b"/>
            <a:pathLst>
              <a:path w="1821179" h="1576070">
                <a:moveTo>
                  <a:pt x="1370964" y="0"/>
                </a:moveTo>
                <a:lnTo>
                  <a:pt x="450214" y="0"/>
                </a:lnTo>
                <a:lnTo>
                  <a:pt x="0" y="787908"/>
                </a:lnTo>
                <a:lnTo>
                  <a:pt x="450214" y="1575816"/>
                </a:lnTo>
                <a:lnTo>
                  <a:pt x="1370964" y="1575816"/>
                </a:lnTo>
                <a:lnTo>
                  <a:pt x="1821179" y="787908"/>
                </a:lnTo>
                <a:lnTo>
                  <a:pt x="1370964" y="0"/>
                </a:lnTo>
                <a:close/>
              </a:path>
            </a:pathLst>
          </a:custGeom>
          <a:solidFill>
            <a:srgbClr val="00A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11296" y="4145279"/>
            <a:ext cx="1821180" cy="1576070"/>
          </a:xfrm>
          <a:custGeom>
            <a:avLst/>
            <a:gdLst/>
            <a:ahLst/>
            <a:cxnLst/>
            <a:rect l="l" t="t" r="r" b="b"/>
            <a:pathLst>
              <a:path w="1821179" h="1576070">
                <a:moveTo>
                  <a:pt x="0" y="787908"/>
                </a:moveTo>
                <a:lnTo>
                  <a:pt x="450214" y="0"/>
                </a:lnTo>
                <a:lnTo>
                  <a:pt x="1370964" y="0"/>
                </a:lnTo>
                <a:lnTo>
                  <a:pt x="1821179" y="787908"/>
                </a:lnTo>
                <a:lnTo>
                  <a:pt x="1370964" y="1575816"/>
                </a:lnTo>
                <a:lnTo>
                  <a:pt x="450214" y="1575816"/>
                </a:lnTo>
                <a:lnTo>
                  <a:pt x="0" y="787908"/>
                </a:lnTo>
                <a:close/>
              </a:path>
            </a:pathLst>
          </a:custGeom>
          <a:ln w="9144">
            <a:solidFill>
              <a:srgbClr val="00AC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883914" y="4688078"/>
            <a:ext cx="107696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8910">
              <a:lnSpc>
                <a:spcPts val="1860"/>
              </a:lnSpc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Building  Auto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447288" y="2193035"/>
            <a:ext cx="1949195" cy="17023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11296" y="2237232"/>
            <a:ext cx="1821180" cy="1576070"/>
          </a:xfrm>
          <a:custGeom>
            <a:avLst/>
            <a:gdLst/>
            <a:ahLst/>
            <a:cxnLst/>
            <a:rect l="l" t="t" r="r" b="b"/>
            <a:pathLst>
              <a:path w="1821179" h="1576070">
                <a:moveTo>
                  <a:pt x="1370964" y="0"/>
                </a:moveTo>
                <a:lnTo>
                  <a:pt x="450214" y="0"/>
                </a:lnTo>
                <a:lnTo>
                  <a:pt x="0" y="787907"/>
                </a:lnTo>
                <a:lnTo>
                  <a:pt x="450214" y="1575815"/>
                </a:lnTo>
                <a:lnTo>
                  <a:pt x="1370964" y="1575815"/>
                </a:lnTo>
                <a:lnTo>
                  <a:pt x="1821179" y="787907"/>
                </a:lnTo>
                <a:lnTo>
                  <a:pt x="1370964" y="0"/>
                </a:lnTo>
                <a:close/>
              </a:path>
            </a:pathLst>
          </a:custGeom>
          <a:solidFill>
            <a:srgbClr val="00A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11296" y="2237232"/>
            <a:ext cx="1821180" cy="1576070"/>
          </a:xfrm>
          <a:custGeom>
            <a:avLst/>
            <a:gdLst/>
            <a:ahLst/>
            <a:cxnLst/>
            <a:rect l="l" t="t" r="r" b="b"/>
            <a:pathLst>
              <a:path w="1821179" h="1576070">
                <a:moveTo>
                  <a:pt x="0" y="787907"/>
                </a:moveTo>
                <a:lnTo>
                  <a:pt x="450214" y="0"/>
                </a:lnTo>
                <a:lnTo>
                  <a:pt x="1370964" y="0"/>
                </a:lnTo>
                <a:lnTo>
                  <a:pt x="1821179" y="787907"/>
                </a:lnTo>
                <a:lnTo>
                  <a:pt x="1370964" y="1575815"/>
                </a:lnTo>
                <a:lnTo>
                  <a:pt x="450214" y="1575815"/>
                </a:lnTo>
                <a:lnTo>
                  <a:pt x="0" y="787907"/>
                </a:lnTo>
                <a:close/>
              </a:path>
            </a:pathLst>
          </a:custGeom>
          <a:ln w="9144">
            <a:solidFill>
              <a:srgbClr val="00AC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890009" y="2871470"/>
            <a:ext cx="1064895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Auto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984492" y="1406652"/>
            <a:ext cx="838200" cy="7223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757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1927654"/>
            <a:ext cx="7200000" cy="43755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18486" y="432000"/>
            <a:ext cx="67715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Times New Roman" charset="0"/>
                <a:ea typeface="Times New Roman" charset="0"/>
                <a:cs typeface="Times New Roman" charset="0"/>
              </a:rPr>
              <a:t>How it worked before </a:t>
            </a:r>
          </a:p>
          <a:p>
            <a:pPr algn="ctr"/>
            <a:r>
              <a:rPr lang="en-US" sz="4400" dirty="0" smtClean="0">
                <a:latin typeface="Times New Roman" charset="0"/>
                <a:ea typeface="Times New Roman" charset="0"/>
                <a:cs typeface="Times New Roman" charset="0"/>
              </a:rPr>
              <a:t>CAN Bus</a:t>
            </a:r>
            <a:endParaRPr lang="en-US" sz="4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07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472" y="1979371"/>
            <a:ext cx="7200000" cy="42728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6036" y="440398"/>
            <a:ext cx="7902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Times New Roman" charset="0"/>
                <a:ea typeface="Times New Roman" charset="0"/>
                <a:cs typeface="Times New Roman" charset="0"/>
              </a:rPr>
              <a:t>How it works after CAN Bus</a:t>
            </a:r>
          </a:p>
        </p:txBody>
      </p:sp>
    </p:spTree>
    <p:extLst>
      <p:ext uri="{BB962C8B-B14F-4D97-AF65-F5344CB8AC3E}">
        <p14:creationId xmlns:p14="http://schemas.microsoft.com/office/powerpoint/2010/main" val="139754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7673"/>
            <a:ext cx="10515600" cy="981807"/>
          </a:xfrm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544955">
              <a:lnSpc>
                <a:spcPct val="100000"/>
              </a:lnSpc>
            </a:pPr>
            <a:r>
              <a:rPr spc="-10" dirty="0" smtClean="0">
                <a:latin typeface="Times New Roman" charset="0"/>
                <a:ea typeface="Times New Roman" charset="0"/>
                <a:cs typeface="Times New Roman" charset="0"/>
              </a:rPr>
              <a:t>Examples </a:t>
            </a:r>
            <a:r>
              <a:rPr spc="-35" dirty="0" smtClean="0">
                <a:latin typeface="Times New Roman" charset="0"/>
                <a:ea typeface="Times New Roman" charset="0"/>
                <a:cs typeface="Times New Roman" charset="0"/>
              </a:rPr>
              <a:t>for </a:t>
            </a:r>
            <a:r>
              <a:rPr spc="-5" dirty="0" smtClean="0">
                <a:latin typeface="Times New Roman" charset="0"/>
                <a:ea typeface="Times New Roman" charset="0"/>
                <a:cs typeface="Times New Roman" charset="0"/>
              </a:rPr>
              <a:t>CAN </a:t>
            </a:r>
            <a:r>
              <a:rPr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spc="-15" dirty="0" smtClean="0">
                <a:latin typeface="Times New Roman" charset="0"/>
                <a:ea typeface="Times New Roman" charset="0"/>
                <a:cs typeface="Times New Roman" charset="0"/>
              </a:rPr>
              <a:t> Automotive</a:t>
            </a:r>
            <a:endParaRPr spc="-1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68040" y="2531364"/>
            <a:ext cx="5221223" cy="2877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5795" y="1954275"/>
            <a:ext cx="1753235" cy="22211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High Speed</a:t>
            </a:r>
          </a:p>
          <a:p>
            <a:pPr marL="12700" algn="ctr">
              <a:lnSpc>
                <a:spcPct val="100000"/>
              </a:lnSpc>
            </a:pPr>
            <a:endParaRPr lang="en-US" spc="-5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algn="ctr">
              <a:lnSpc>
                <a:spcPct val="100000"/>
              </a:lnSpc>
            </a:pPr>
            <a:r>
              <a:rPr spc="-5" dirty="0" smtClean="0">
                <a:latin typeface="Times New Roman" charset="0"/>
                <a:ea typeface="Times New Roman" charset="0"/>
                <a:cs typeface="Times New Roman" charset="0"/>
              </a:rPr>
              <a:t>500-1000</a:t>
            </a:r>
            <a:r>
              <a:rPr spc="-7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dirty="0">
                <a:latin typeface="Times New Roman" charset="0"/>
                <a:ea typeface="Times New Roman" charset="0"/>
                <a:cs typeface="Times New Roman" charset="0"/>
              </a:rPr>
              <a:t>[Kbit/s]</a:t>
            </a: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endParaRPr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6990" algn="ctr">
              <a:lnSpc>
                <a:spcPct val="100000"/>
              </a:lnSpc>
            </a:pP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-Engine</a:t>
            </a:r>
            <a:endParaRPr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6990" algn="ctr">
              <a:lnSpc>
                <a:spcPct val="100000"/>
              </a:lnSpc>
              <a:spcBef>
                <a:spcPts val="1080"/>
              </a:spcBef>
            </a:pP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-Brakes</a:t>
            </a:r>
            <a:endParaRPr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6990" algn="ctr">
              <a:lnSpc>
                <a:spcPct val="100000"/>
              </a:lnSpc>
              <a:spcBef>
                <a:spcPts val="1080"/>
              </a:spcBef>
            </a:pP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-Gearbox</a:t>
            </a:r>
            <a:endParaRPr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33129" y="1954275"/>
            <a:ext cx="2484120" cy="20851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835" algn="ctr">
              <a:lnSpc>
                <a:spcPct val="100000"/>
              </a:lnSpc>
            </a:pP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Low</a:t>
            </a:r>
            <a:r>
              <a:rPr spc="-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dirty="0">
                <a:latin typeface="Times New Roman" charset="0"/>
                <a:ea typeface="Times New Roman" charset="0"/>
                <a:cs typeface="Times New Roman" charset="0"/>
              </a:rPr>
              <a:t>Speed</a:t>
            </a:r>
          </a:p>
          <a:p>
            <a:pPr algn="ctr">
              <a:lnSpc>
                <a:spcPct val="100000"/>
              </a:lnSpc>
            </a:pPr>
            <a:endParaRPr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algn="ctr">
              <a:lnSpc>
                <a:spcPct val="100000"/>
              </a:lnSpc>
            </a:pPr>
            <a:r>
              <a:rPr 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spc="-5" dirty="0" smtClean="0">
                <a:latin typeface="Times New Roman" charset="0"/>
                <a:ea typeface="Times New Roman" charset="0"/>
                <a:cs typeface="Times New Roman" charset="0"/>
              </a:rPr>
              <a:t>25-125</a:t>
            </a:r>
            <a:r>
              <a:rPr spc="-9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dirty="0">
                <a:latin typeface="Times New Roman" charset="0"/>
                <a:ea typeface="Times New Roman" charset="0"/>
                <a:cs typeface="Times New Roman" charset="0"/>
              </a:rPr>
              <a:t>[Kbit/s</a:t>
            </a:r>
            <a:r>
              <a:rPr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99695" algn="ctr">
              <a:lnSpc>
                <a:spcPct val="100000"/>
              </a:lnSpc>
              <a:spcBef>
                <a:spcPts val="1080"/>
              </a:spcBef>
            </a:pPr>
            <a:r>
              <a:rPr spc="-5" dirty="0" smtClean="0">
                <a:latin typeface="Times New Roman" charset="0"/>
                <a:ea typeface="Times New Roman" charset="0"/>
                <a:cs typeface="Times New Roman" charset="0"/>
              </a:rPr>
              <a:t>-</a:t>
            </a: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Central locking</a:t>
            </a:r>
            <a:r>
              <a:rPr spc="-4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endParaRPr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99695" algn="ctr">
              <a:lnSpc>
                <a:spcPct val="100000"/>
              </a:lnSpc>
              <a:spcBef>
                <a:spcPts val="1080"/>
              </a:spcBef>
            </a:pPr>
            <a:r>
              <a:rPr dirty="0">
                <a:latin typeface="Times New Roman" charset="0"/>
                <a:ea typeface="Times New Roman" charset="0"/>
                <a:cs typeface="Times New Roman" charset="0"/>
              </a:rPr>
              <a:t>-Air</a:t>
            </a:r>
            <a:r>
              <a:rPr spc="-8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conditioning</a:t>
            </a:r>
            <a:endParaRPr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99695" algn="ctr">
              <a:lnSpc>
                <a:spcPct val="100000"/>
              </a:lnSpc>
              <a:spcBef>
                <a:spcPts val="1080"/>
              </a:spcBef>
            </a:pP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-Lights</a:t>
            </a:r>
            <a:endParaRPr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44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897467"/>
            <a:ext cx="9685867" cy="499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81404"/>
            <a:ext cx="10515600" cy="981807"/>
          </a:xfrm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Bus </a:t>
            </a:r>
            <a:r>
              <a:rPr spc="-20" dirty="0">
                <a:latin typeface="Times New Roman" charset="0"/>
                <a:ea typeface="Times New Roman" charset="0"/>
                <a:cs typeface="Times New Roman" charset="0"/>
              </a:rPr>
              <a:t>stations</a:t>
            </a:r>
            <a:r>
              <a:rPr spc="-5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dirty="0">
                <a:latin typeface="Times New Roman" charset="0"/>
                <a:ea typeface="Times New Roman" charset="0"/>
                <a:cs typeface="Times New Roman" charset="0"/>
              </a:rPr>
              <a:t>(Nodes)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2594" y="1501820"/>
            <a:ext cx="6864984" cy="2429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1" indent="-285750"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  <a:tabLst>
                <a:tab pos="524510" algn="l"/>
                <a:tab pos="525145" algn="l"/>
              </a:tabLst>
            </a:pPr>
            <a:r>
              <a:rPr spc="-25" dirty="0">
                <a:latin typeface="Times New Roman" charset="0"/>
                <a:ea typeface="Times New Roman" charset="0"/>
                <a:cs typeface="Times New Roman" charset="0"/>
              </a:rPr>
              <a:t>Typically </a:t>
            </a: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3 </a:t>
            </a:r>
            <a:r>
              <a:rPr dirty="0">
                <a:latin typeface="Times New Roman" charset="0"/>
                <a:ea typeface="Times New Roman" charset="0"/>
                <a:cs typeface="Times New Roman" charset="0"/>
              </a:rPr>
              <a:t>to </a:t>
            </a: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40 nodes per</a:t>
            </a:r>
            <a:r>
              <a:rPr spc="-3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dirty="0">
                <a:latin typeface="Times New Roman" charset="0"/>
                <a:ea typeface="Times New Roman" charset="0"/>
                <a:cs typeface="Times New Roman" charset="0"/>
              </a:rPr>
              <a:t>bus</a:t>
            </a:r>
          </a:p>
          <a:p>
            <a:pPr marL="1060450" marR="5080" indent="-285750">
              <a:lnSpc>
                <a:spcPct val="104700"/>
              </a:lnSpc>
              <a:spcBef>
                <a:spcPts val="710"/>
              </a:spcBef>
              <a:buClr>
                <a:schemeClr val="tx1"/>
              </a:buClr>
              <a:buFont typeface="Arial" charset="0"/>
              <a:buChar char="•"/>
            </a:pP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No limit </a:t>
            </a:r>
            <a:r>
              <a:rPr spc="-10" dirty="0">
                <a:latin typeface="Times New Roman" charset="0"/>
                <a:ea typeface="Times New Roman" charset="0"/>
                <a:cs typeface="Times New Roman" charset="0"/>
              </a:rPr>
              <a:t>for </a:t>
            </a: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node </a:t>
            </a:r>
            <a:r>
              <a:rPr spc="-10" dirty="0">
                <a:latin typeface="Times New Roman" charset="0"/>
                <a:ea typeface="Times New Roman" charset="0"/>
                <a:cs typeface="Times New Roman" charset="0"/>
              </a:rPr>
              <a:t>number </a:t>
            </a: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defined in </a:t>
            </a:r>
            <a:r>
              <a:rPr spc="-20" dirty="0">
                <a:latin typeface="Times New Roman" charset="0"/>
                <a:ea typeface="Times New Roman" charset="0"/>
                <a:cs typeface="Times New Roman" charset="0"/>
              </a:rPr>
              <a:t>CAN </a:t>
            </a: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specification. </a:t>
            </a:r>
            <a:endParaRPr lang="en-US" spc="-5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1060450" marR="5080" indent="-285750">
              <a:lnSpc>
                <a:spcPct val="104700"/>
              </a:lnSpc>
              <a:spcBef>
                <a:spcPts val="710"/>
              </a:spcBef>
              <a:buClr>
                <a:schemeClr val="tx1"/>
              </a:buClr>
              <a:buFont typeface="Arial" charset="0"/>
              <a:buChar char="•"/>
            </a:pPr>
            <a:r>
              <a:rPr spc="-5" dirty="0" smtClean="0">
                <a:latin typeface="Times New Roman" charset="0"/>
                <a:ea typeface="Times New Roman" charset="0"/>
                <a:cs typeface="Times New Roman" charset="0"/>
              </a:rPr>
              <a:t>Number </a:t>
            </a: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of nodes </a:t>
            </a:r>
            <a:r>
              <a:rPr spc="-10" dirty="0">
                <a:latin typeface="Times New Roman" charset="0"/>
                <a:ea typeface="Times New Roman" charset="0"/>
                <a:cs typeface="Times New Roman" charset="0"/>
              </a:rPr>
              <a:t>depends </a:t>
            </a: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on capabilities of </a:t>
            </a:r>
            <a:r>
              <a:rPr spc="-20" dirty="0">
                <a:latin typeface="Times New Roman" charset="0"/>
                <a:ea typeface="Times New Roman" charset="0"/>
                <a:cs typeface="Times New Roman" charset="0"/>
              </a:rPr>
              <a:t>CAN </a:t>
            </a:r>
            <a:r>
              <a:rPr spc="-10" dirty="0">
                <a:latin typeface="Times New Roman" charset="0"/>
                <a:ea typeface="Times New Roman" charset="0"/>
                <a:cs typeface="Times New Roman" charset="0"/>
              </a:rPr>
              <a:t>transceivers.  </a:t>
            </a:r>
            <a:endParaRPr lang="en-US" spc="-1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1060450" marR="5080" indent="-285750">
              <a:lnSpc>
                <a:spcPct val="104700"/>
              </a:lnSpc>
              <a:spcBef>
                <a:spcPts val="710"/>
              </a:spcBef>
              <a:buClr>
                <a:schemeClr val="tx1"/>
              </a:buClr>
              <a:buFont typeface="Arial" charset="0"/>
              <a:buChar char="•"/>
            </a:pPr>
            <a:r>
              <a:rPr spc="-5" dirty="0" smtClean="0">
                <a:latin typeface="Times New Roman" charset="0"/>
                <a:ea typeface="Times New Roman" charset="0"/>
                <a:cs typeface="Times New Roman" charset="0"/>
              </a:rPr>
              <a:t>Bus </a:t>
            </a: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load usually gets higher </a:t>
            </a:r>
            <a:r>
              <a:rPr spc="5" dirty="0">
                <a:latin typeface="Times New Roman" charset="0"/>
                <a:ea typeface="Times New Roman" charset="0"/>
                <a:cs typeface="Times New Roman" charset="0"/>
              </a:rPr>
              <a:t>with </a:t>
            </a:r>
            <a:r>
              <a:rPr spc="-10" dirty="0">
                <a:latin typeface="Times New Roman" charset="0"/>
                <a:ea typeface="Times New Roman" charset="0"/>
                <a:cs typeface="Times New Roman" charset="0"/>
              </a:rPr>
              <a:t>more</a:t>
            </a:r>
            <a:r>
              <a:rPr spc="6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nodes.</a:t>
            </a:r>
            <a:endParaRPr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00000"/>
              </a:lnSpc>
              <a:buClr>
                <a:schemeClr val="tx1"/>
              </a:buClr>
              <a:buFont typeface="Arial" charset="0"/>
              <a:buChar char="•"/>
            </a:pPr>
            <a:endParaRPr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98451" indent="-285750">
              <a:lnSpc>
                <a:spcPct val="100000"/>
              </a:lnSpc>
              <a:spcBef>
                <a:spcPts val="940"/>
              </a:spcBef>
              <a:buClr>
                <a:schemeClr val="tx1"/>
              </a:buClr>
              <a:buFont typeface="Arial" charset="0"/>
              <a:buChar char="•"/>
              <a:tabLst>
                <a:tab pos="524510" algn="l"/>
                <a:tab pos="525145" algn="l"/>
              </a:tabLst>
            </a:pP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Hot plug-in </a:t>
            </a:r>
            <a:r>
              <a:rPr dirty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spc="-8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plug-out</a:t>
            </a:r>
            <a:endParaRPr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060450" indent="-285750">
              <a:lnSpc>
                <a:spcPct val="100000"/>
              </a:lnSpc>
              <a:spcBef>
                <a:spcPts val="509"/>
              </a:spcBef>
              <a:buClr>
                <a:schemeClr val="tx1"/>
              </a:buClr>
              <a:buFont typeface="Arial" charset="0"/>
              <a:buChar char="•"/>
            </a:pP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Connect / disconnect nodes </a:t>
            </a:r>
            <a:r>
              <a:rPr spc="5" dirty="0">
                <a:latin typeface="Times New Roman" charset="0"/>
                <a:ea typeface="Times New Roman" charset="0"/>
                <a:cs typeface="Times New Roman" charset="0"/>
              </a:rPr>
              <a:t>while </a:t>
            </a:r>
            <a:r>
              <a:rPr spc="-10" dirty="0">
                <a:latin typeface="Times New Roman" charset="0"/>
                <a:ea typeface="Times New Roman" charset="0"/>
                <a:cs typeface="Times New Roman" charset="0"/>
              </a:rPr>
              <a:t>the bus </a:t>
            </a: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is up and</a:t>
            </a:r>
            <a:r>
              <a:rPr spc="9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pc="-5" dirty="0">
                <a:latin typeface="Times New Roman" charset="0"/>
                <a:ea typeface="Times New Roman" charset="0"/>
                <a:cs typeface="Times New Roman" charset="0"/>
              </a:rPr>
              <a:t>running.</a:t>
            </a:r>
            <a:endParaRPr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84060" y="4290821"/>
            <a:ext cx="363855" cy="457200"/>
          </a:xfrm>
          <a:custGeom>
            <a:avLst/>
            <a:gdLst/>
            <a:ahLst/>
            <a:cxnLst/>
            <a:rect l="l" t="t" r="r" b="b"/>
            <a:pathLst>
              <a:path w="363854" h="457200">
                <a:moveTo>
                  <a:pt x="204850" y="304800"/>
                </a:moveTo>
                <a:lnTo>
                  <a:pt x="0" y="304800"/>
                </a:lnTo>
                <a:lnTo>
                  <a:pt x="89027" y="457200"/>
                </a:lnTo>
                <a:lnTo>
                  <a:pt x="204850" y="304800"/>
                </a:lnTo>
                <a:close/>
              </a:path>
              <a:path w="363854" h="457200">
                <a:moveTo>
                  <a:pt x="363347" y="0"/>
                </a:moveTo>
                <a:lnTo>
                  <a:pt x="280543" y="0"/>
                </a:lnTo>
                <a:lnTo>
                  <a:pt x="248106" y="4440"/>
                </a:lnTo>
                <a:lnTo>
                  <a:pt x="187066" y="38438"/>
                </a:lnTo>
                <a:lnTo>
                  <a:pt x="159195" y="66980"/>
                </a:lnTo>
                <a:lnTo>
                  <a:pt x="133577" y="102540"/>
                </a:lnTo>
                <a:lnTo>
                  <a:pt x="110579" y="144610"/>
                </a:lnTo>
                <a:lnTo>
                  <a:pt x="90566" y="192682"/>
                </a:lnTo>
                <a:lnTo>
                  <a:pt x="73904" y="246248"/>
                </a:lnTo>
                <a:lnTo>
                  <a:pt x="60960" y="304800"/>
                </a:lnTo>
                <a:lnTo>
                  <a:pt x="143891" y="304800"/>
                </a:lnTo>
                <a:lnTo>
                  <a:pt x="156831" y="246248"/>
                </a:lnTo>
                <a:lnTo>
                  <a:pt x="173481" y="192682"/>
                </a:lnTo>
                <a:lnTo>
                  <a:pt x="193477" y="144610"/>
                </a:lnTo>
                <a:lnTo>
                  <a:pt x="216455" y="102540"/>
                </a:lnTo>
                <a:lnTo>
                  <a:pt x="242052" y="66980"/>
                </a:lnTo>
                <a:lnTo>
                  <a:pt x="269903" y="38438"/>
                </a:lnTo>
                <a:lnTo>
                  <a:pt x="330914" y="4440"/>
                </a:lnTo>
                <a:lnTo>
                  <a:pt x="36334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6006" y="4290821"/>
            <a:ext cx="274320" cy="457200"/>
          </a:xfrm>
          <a:custGeom>
            <a:avLst/>
            <a:gdLst/>
            <a:ahLst/>
            <a:cxnLst/>
            <a:rect l="l" t="t" r="r" b="b"/>
            <a:pathLst>
              <a:path w="274320" h="457200">
                <a:moveTo>
                  <a:pt x="41401" y="0"/>
                </a:moveTo>
                <a:lnTo>
                  <a:pt x="31021" y="452"/>
                </a:lnTo>
                <a:lnTo>
                  <a:pt x="20653" y="1809"/>
                </a:lnTo>
                <a:lnTo>
                  <a:pt x="10308" y="4071"/>
                </a:lnTo>
                <a:lnTo>
                  <a:pt x="0" y="7238"/>
                </a:lnTo>
                <a:lnTo>
                  <a:pt x="29447" y="21609"/>
                </a:lnTo>
                <a:lnTo>
                  <a:pt x="57163" y="42888"/>
                </a:lnTo>
                <a:lnTo>
                  <a:pt x="106497" y="104039"/>
                </a:lnTo>
                <a:lnTo>
                  <a:pt x="127662" y="142843"/>
                </a:lnTo>
                <a:lnTo>
                  <a:pt x="146192" y="186419"/>
                </a:lnTo>
                <a:lnTo>
                  <a:pt x="161860" y="234234"/>
                </a:lnTo>
                <a:lnTo>
                  <a:pt x="174439" y="285754"/>
                </a:lnTo>
                <a:lnTo>
                  <a:pt x="183705" y="340444"/>
                </a:lnTo>
                <a:lnTo>
                  <a:pt x="189430" y="397771"/>
                </a:lnTo>
                <a:lnTo>
                  <a:pt x="191389" y="457200"/>
                </a:lnTo>
                <a:lnTo>
                  <a:pt x="274320" y="457200"/>
                </a:lnTo>
                <a:lnTo>
                  <a:pt x="272193" y="395166"/>
                </a:lnTo>
                <a:lnTo>
                  <a:pt x="266000" y="335668"/>
                </a:lnTo>
                <a:lnTo>
                  <a:pt x="256018" y="279249"/>
                </a:lnTo>
                <a:lnTo>
                  <a:pt x="242522" y="226455"/>
                </a:lnTo>
                <a:lnTo>
                  <a:pt x="225792" y="177830"/>
                </a:lnTo>
                <a:lnTo>
                  <a:pt x="206105" y="133921"/>
                </a:lnTo>
                <a:lnTo>
                  <a:pt x="183737" y="95272"/>
                </a:lnTo>
                <a:lnTo>
                  <a:pt x="158966" y="62427"/>
                </a:lnTo>
                <a:lnTo>
                  <a:pt x="103325" y="16333"/>
                </a:lnTo>
                <a:lnTo>
                  <a:pt x="73010" y="4174"/>
                </a:lnTo>
                <a:lnTo>
                  <a:pt x="41401" y="0"/>
                </a:lnTo>
                <a:close/>
              </a:path>
            </a:pathLst>
          </a:custGeom>
          <a:solidFill>
            <a:srgbClr val="CD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84060" y="4290821"/>
            <a:ext cx="596265" cy="457200"/>
          </a:xfrm>
          <a:custGeom>
            <a:avLst/>
            <a:gdLst/>
            <a:ahLst/>
            <a:cxnLst/>
            <a:rect l="l" t="t" r="r" b="b"/>
            <a:pathLst>
              <a:path w="596265" h="457200">
                <a:moveTo>
                  <a:pt x="321945" y="7238"/>
                </a:moveTo>
                <a:lnTo>
                  <a:pt x="379108" y="42888"/>
                </a:lnTo>
                <a:lnTo>
                  <a:pt x="428442" y="104039"/>
                </a:lnTo>
                <a:lnTo>
                  <a:pt x="449607" y="142843"/>
                </a:lnTo>
                <a:lnTo>
                  <a:pt x="468137" y="186419"/>
                </a:lnTo>
                <a:lnTo>
                  <a:pt x="483805" y="234234"/>
                </a:lnTo>
                <a:lnTo>
                  <a:pt x="496384" y="285754"/>
                </a:lnTo>
                <a:lnTo>
                  <a:pt x="505650" y="340444"/>
                </a:lnTo>
                <a:lnTo>
                  <a:pt x="511375" y="397771"/>
                </a:lnTo>
                <a:lnTo>
                  <a:pt x="513334" y="457200"/>
                </a:lnTo>
                <a:lnTo>
                  <a:pt x="596265" y="457200"/>
                </a:lnTo>
                <a:lnTo>
                  <a:pt x="594138" y="395166"/>
                </a:lnTo>
                <a:lnTo>
                  <a:pt x="587945" y="335668"/>
                </a:lnTo>
                <a:lnTo>
                  <a:pt x="577963" y="279249"/>
                </a:lnTo>
                <a:lnTo>
                  <a:pt x="564467" y="226455"/>
                </a:lnTo>
                <a:lnTo>
                  <a:pt x="547737" y="177830"/>
                </a:lnTo>
                <a:lnTo>
                  <a:pt x="528050" y="133921"/>
                </a:lnTo>
                <a:lnTo>
                  <a:pt x="505682" y="95272"/>
                </a:lnTo>
                <a:lnTo>
                  <a:pt x="480911" y="62427"/>
                </a:lnTo>
                <a:lnTo>
                  <a:pt x="425270" y="16333"/>
                </a:lnTo>
                <a:lnTo>
                  <a:pt x="363347" y="0"/>
                </a:lnTo>
                <a:lnTo>
                  <a:pt x="280543" y="0"/>
                </a:lnTo>
                <a:lnTo>
                  <a:pt x="216825" y="17422"/>
                </a:lnTo>
                <a:lnTo>
                  <a:pt x="159195" y="66980"/>
                </a:lnTo>
                <a:lnTo>
                  <a:pt x="133577" y="102540"/>
                </a:lnTo>
                <a:lnTo>
                  <a:pt x="110579" y="144610"/>
                </a:lnTo>
                <a:lnTo>
                  <a:pt x="90566" y="192682"/>
                </a:lnTo>
                <a:lnTo>
                  <a:pt x="73904" y="246248"/>
                </a:lnTo>
                <a:lnTo>
                  <a:pt x="60960" y="304800"/>
                </a:lnTo>
                <a:lnTo>
                  <a:pt x="0" y="304800"/>
                </a:lnTo>
                <a:lnTo>
                  <a:pt x="89027" y="457200"/>
                </a:lnTo>
                <a:lnTo>
                  <a:pt x="204850" y="304800"/>
                </a:lnTo>
                <a:lnTo>
                  <a:pt x="143891" y="304800"/>
                </a:lnTo>
                <a:lnTo>
                  <a:pt x="156831" y="246248"/>
                </a:lnTo>
                <a:lnTo>
                  <a:pt x="173481" y="192682"/>
                </a:lnTo>
                <a:lnTo>
                  <a:pt x="193477" y="144610"/>
                </a:lnTo>
                <a:lnTo>
                  <a:pt x="216455" y="102540"/>
                </a:lnTo>
                <a:lnTo>
                  <a:pt x="242052" y="66980"/>
                </a:lnTo>
                <a:lnTo>
                  <a:pt x="269903" y="38438"/>
                </a:lnTo>
                <a:lnTo>
                  <a:pt x="330914" y="4440"/>
                </a:lnTo>
                <a:lnTo>
                  <a:pt x="363347" y="0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50964" y="5262371"/>
            <a:ext cx="1065530" cy="0"/>
          </a:xfrm>
          <a:custGeom>
            <a:avLst/>
            <a:gdLst/>
            <a:ahLst/>
            <a:cxnLst/>
            <a:rect l="l" t="t" r="r" b="b"/>
            <a:pathLst>
              <a:path w="1065529">
                <a:moveTo>
                  <a:pt x="0" y="0"/>
                </a:moveTo>
                <a:lnTo>
                  <a:pt x="1065276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46847" y="5455920"/>
            <a:ext cx="193675" cy="129539"/>
          </a:xfrm>
          <a:custGeom>
            <a:avLst/>
            <a:gdLst/>
            <a:ahLst/>
            <a:cxnLst/>
            <a:rect l="l" t="t" r="r" b="b"/>
            <a:pathLst>
              <a:path w="193675" h="129539">
                <a:moveTo>
                  <a:pt x="0" y="129539"/>
                </a:moveTo>
                <a:lnTo>
                  <a:pt x="193548" y="129539"/>
                </a:lnTo>
                <a:lnTo>
                  <a:pt x="193548" y="0"/>
                </a:lnTo>
                <a:lnTo>
                  <a:pt x="0" y="0"/>
                </a:lnTo>
                <a:lnTo>
                  <a:pt x="0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6847" y="5455920"/>
            <a:ext cx="193675" cy="129539"/>
          </a:xfrm>
          <a:custGeom>
            <a:avLst/>
            <a:gdLst/>
            <a:ahLst/>
            <a:cxnLst/>
            <a:rect l="l" t="t" r="r" b="b"/>
            <a:pathLst>
              <a:path w="193675" h="129539">
                <a:moveTo>
                  <a:pt x="0" y="129539"/>
                </a:moveTo>
                <a:lnTo>
                  <a:pt x="193548" y="129539"/>
                </a:lnTo>
                <a:lnTo>
                  <a:pt x="193548" y="0"/>
                </a:lnTo>
                <a:lnTo>
                  <a:pt x="0" y="0"/>
                </a:lnTo>
                <a:lnTo>
                  <a:pt x="0" y="1295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44383" y="5262371"/>
            <a:ext cx="0" cy="193675"/>
          </a:xfrm>
          <a:custGeom>
            <a:avLst/>
            <a:gdLst/>
            <a:ahLst/>
            <a:cxnLst/>
            <a:rect l="l" t="t" r="r" b="b"/>
            <a:pathLst>
              <a:path h="193675">
                <a:moveTo>
                  <a:pt x="0" y="0"/>
                </a:moveTo>
                <a:lnTo>
                  <a:pt x="0" y="19354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11568" y="5455920"/>
            <a:ext cx="195580" cy="129539"/>
          </a:xfrm>
          <a:custGeom>
            <a:avLst/>
            <a:gdLst/>
            <a:ahLst/>
            <a:cxnLst/>
            <a:rect l="l" t="t" r="r" b="b"/>
            <a:pathLst>
              <a:path w="195579" h="129539">
                <a:moveTo>
                  <a:pt x="0" y="129539"/>
                </a:moveTo>
                <a:lnTo>
                  <a:pt x="195072" y="129539"/>
                </a:lnTo>
                <a:lnTo>
                  <a:pt x="195072" y="0"/>
                </a:lnTo>
                <a:lnTo>
                  <a:pt x="0" y="0"/>
                </a:lnTo>
                <a:lnTo>
                  <a:pt x="0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11568" y="5455920"/>
            <a:ext cx="195580" cy="129539"/>
          </a:xfrm>
          <a:custGeom>
            <a:avLst/>
            <a:gdLst/>
            <a:ahLst/>
            <a:cxnLst/>
            <a:rect l="l" t="t" r="r" b="b"/>
            <a:pathLst>
              <a:path w="195579" h="129539">
                <a:moveTo>
                  <a:pt x="0" y="129539"/>
                </a:moveTo>
                <a:lnTo>
                  <a:pt x="195072" y="129539"/>
                </a:lnTo>
                <a:lnTo>
                  <a:pt x="195072" y="0"/>
                </a:lnTo>
                <a:lnTo>
                  <a:pt x="0" y="0"/>
                </a:lnTo>
                <a:lnTo>
                  <a:pt x="0" y="1295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09104" y="5262371"/>
            <a:ext cx="0" cy="193675"/>
          </a:xfrm>
          <a:custGeom>
            <a:avLst/>
            <a:gdLst/>
            <a:ahLst/>
            <a:cxnLst/>
            <a:rect l="l" t="t" r="r" b="b"/>
            <a:pathLst>
              <a:path h="193675">
                <a:moveTo>
                  <a:pt x="0" y="0"/>
                </a:moveTo>
                <a:lnTo>
                  <a:pt x="0" y="19354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50023" y="4823459"/>
            <a:ext cx="192405" cy="128270"/>
          </a:xfrm>
          <a:custGeom>
            <a:avLst/>
            <a:gdLst/>
            <a:ahLst/>
            <a:cxnLst/>
            <a:rect l="l" t="t" r="r" b="b"/>
            <a:pathLst>
              <a:path w="192404" h="128270">
                <a:moveTo>
                  <a:pt x="0" y="128016"/>
                </a:moveTo>
                <a:lnTo>
                  <a:pt x="192024" y="128016"/>
                </a:lnTo>
                <a:lnTo>
                  <a:pt x="192024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50023" y="4823459"/>
            <a:ext cx="192405" cy="128270"/>
          </a:xfrm>
          <a:custGeom>
            <a:avLst/>
            <a:gdLst/>
            <a:ahLst/>
            <a:cxnLst/>
            <a:rect l="l" t="t" r="r" b="b"/>
            <a:pathLst>
              <a:path w="192404" h="128270">
                <a:moveTo>
                  <a:pt x="0" y="128016"/>
                </a:moveTo>
                <a:lnTo>
                  <a:pt x="192024" y="128016"/>
                </a:lnTo>
                <a:lnTo>
                  <a:pt x="192024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47559" y="4951476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195072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70064" y="4939284"/>
            <a:ext cx="196850" cy="128270"/>
          </a:xfrm>
          <a:custGeom>
            <a:avLst/>
            <a:gdLst/>
            <a:ahLst/>
            <a:cxnLst/>
            <a:rect l="l" t="t" r="r" b="b"/>
            <a:pathLst>
              <a:path w="196850" h="128270">
                <a:moveTo>
                  <a:pt x="0" y="128016"/>
                </a:moveTo>
                <a:lnTo>
                  <a:pt x="196596" y="128016"/>
                </a:lnTo>
                <a:lnTo>
                  <a:pt x="196596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70064" y="4939284"/>
            <a:ext cx="196850" cy="128270"/>
          </a:xfrm>
          <a:custGeom>
            <a:avLst/>
            <a:gdLst/>
            <a:ahLst/>
            <a:cxnLst/>
            <a:rect l="l" t="t" r="r" b="b"/>
            <a:pathLst>
              <a:path w="196850" h="128270">
                <a:moveTo>
                  <a:pt x="0" y="128016"/>
                </a:moveTo>
                <a:lnTo>
                  <a:pt x="196596" y="128016"/>
                </a:lnTo>
                <a:lnTo>
                  <a:pt x="196596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69123" y="5067300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195072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94676" y="4939284"/>
            <a:ext cx="193675" cy="128270"/>
          </a:xfrm>
          <a:custGeom>
            <a:avLst/>
            <a:gdLst/>
            <a:ahLst/>
            <a:cxnLst/>
            <a:rect l="l" t="t" r="r" b="b"/>
            <a:pathLst>
              <a:path w="193675" h="128270">
                <a:moveTo>
                  <a:pt x="0" y="128016"/>
                </a:moveTo>
                <a:lnTo>
                  <a:pt x="193548" y="128016"/>
                </a:lnTo>
                <a:lnTo>
                  <a:pt x="193548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94676" y="4939284"/>
            <a:ext cx="193675" cy="128270"/>
          </a:xfrm>
          <a:custGeom>
            <a:avLst/>
            <a:gdLst/>
            <a:ahLst/>
            <a:cxnLst/>
            <a:rect l="l" t="t" r="r" b="b"/>
            <a:pathLst>
              <a:path w="193675" h="128270">
                <a:moveTo>
                  <a:pt x="0" y="128016"/>
                </a:moveTo>
                <a:lnTo>
                  <a:pt x="193548" y="128016"/>
                </a:lnTo>
                <a:lnTo>
                  <a:pt x="193548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92211" y="5067300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195072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00316" y="5204459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907" y="0"/>
                </a:lnTo>
              </a:path>
            </a:pathLst>
          </a:custGeom>
          <a:ln w="609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76516" y="5204459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609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52131" y="5228844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50607" y="5154167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14031" y="5220461"/>
            <a:ext cx="18415" cy="17145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0" y="17018"/>
                </a:moveTo>
                <a:lnTo>
                  <a:pt x="18288" y="0"/>
                </a:lnTo>
              </a:path>
            </a:pathLst>
          </a:custGeom>
          <a:ln w="63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69022" y="5169661"/>
            <a:ext cx="18415" cy="17145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0" y="17018"/>
                </a:moveTo>
                <a:lnTo>
                  <a:pt x="18160" y="0"/>
                </a:lnTo>
              </a:path>
            </a:pathLst>
          </a:custGeom>
          <a:ln w="63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68642" y="5220970"/>
            <a:ext cx="17145" cy="18415"/>
          </a:xfrm>
          <a:custGeom>
            <a:avLst/>
            <a:gdLst/>
            <a:ahLst/>
            <a:cxnLst/>
            <a:rect l="l" t="t" r="r" b="b"/>
            <a:pathLst>
              <a:path w="17145" h="18414">
                <a:moveTo>
                  <a:pt x="0" y="0"/>
                </a:moveTo>
                <a:lnTo>
                  <a:pt x="16763" y="18033"/>
                </a:lnTo>
              </a:path>
            </a:pathLst>
          </a:custGeom>
          <a:ln w="63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16826" y="5168138"/>
            <a:ext cx="17145" cy="18415"/>
          </a:xfrm>
          <a:custGeom>
            <a:avLst/>
            <a:gdLst/>
            <a:ahLst/>
            <a:cxnLst/>
            <a:rect l="l" t="t" r="r" b="b"/>
            <a:pathLst>
              <a:path w="17145" h="18414">
                <a:moveTo>
                  <a:pt x="0" y="0"/>
                </a:moveTo>
                <a:lnTo>
                  <a:pt x="16764" y="18034"/>
                </a:lnTo>
              </a:path>
            </a:pathLst>
          </a:custGeom>
          <a:ln w="63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08044" y="4290821"/>
            <a:ext cx="363855" cy="457200"/>
          </a:xfrm>
          <a:custGeom>
            <a:avLst/>
            <a:gdLst/>
            <a:ahLst/>
            <a:cxnLst/>
            <a:rect l="l" t="t" r="r" b="b"/>
            <a:pathLst>
              <a:path w="363854" h="457200">
                <a:moveTo>
                  <a:pt x="363346" y="304800"/>
                </a:moveTo>
                <a:lnTo>
                  <a:pt x="158495" y="304800"/>
                </a:lnTo>
                <a:lnTo>
                  <a:pt x="274319" y="457200"/>
                </a:lnTo>
                <a:lnTo>
                  <a:pt x="363346" y="304800"/>
                </a:lnTo>
                <a:close/>
              </a:path>
              <a:path w="363854" h="457200">
                <a:moveTo>
                  <a:pt x="82803" y="0"/>
                </a:moveTo>
                <a:lnTo>
                  <a:pt x="0" y="0"/>
                </a:lnTo>
                <a:lnTo>
                  <a:pt x="32432" y="4440"/>
                </a:lnTo>
                <a:lnTo>
                  <a:pt x="63701" y="17422"/>
                </a:lnTo>
                <a:lnTo>
                  <a:pt x="121294" y="66980"/>
                </a:lnTo>
                <a:lnTo>
                  <a:pt x="146891" y="102540"/>
                </a:lnTo>
                <a:lnTo>
                  <a:pt x="169869" y="144610"/>
                </a:lnTo>
                <a:lnTo>
                  <a:pt x="189865" y="192682"/>
                </a:lnTo>
                <a:lnTo>
                  <a:pt x="206515" y="246248"/>
                </a:lnTo>
                <a:lnTo>
                  <a:pt x="219455" y="304800"/>
                </a:lnTo>
                <a:lnTo>
                  <a:pt x="302386" y="304800"/>
                </a:lnTo>
                <a:lnTo>
                  <a:pt x="289442" y="246248"/>
                </a:lnTo>
                <a:lnTo>
                  <a:pt x="272780" y="192682"/>
                </a:lnTo>
                <a:lnTo>
                  <a:pt x="252767" y="144610"/>
                </a:lnTo>
                <a:lnTo>
                  <a:pt x="229769" y="102540"/>
                </a:lnTo>
                <a:lnTo>
                  <a:pt x="204151" y="66980"/>
                </a:lnTo>
                <a:lnTo>
                  <a:pt x="176280" y="38438"/>
                </a:lnTo>
                <a:lnTo>
                  <a:pt x="115240" y="4440"/>
                </a:lnTo>
                <a:lnTo>
                  <a:pt x="82803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75126" y="4290821"/>
            <a:ext cx="274320" cy="457200"/>
          </a:xfrm>
          <a:custGeom>
            <a:avLst/>
            <a:gdLst/>
            <a:ahLst/>
            <a:cxnLst/>
            <a:rect l="l" t="t" r="r" b="b"/>
            <a:pathLst>
              <a:path w="274320" h="457200">
                <a:moveTo>
                  <a:pt x="232918" y="0"/>
                </a:moveTo>
                <a:lnTo>
                  <a:pt x="170994" y="16333"/>
                </a:lnTo>
                <a:lnTo>
                  <a:pt x="115353" y="62427"/>
                </a:lnTo>
                <a:lnTo>
                  <a:pt x="90582" y="95272"/>
                </a:lnTo>
                <a:lnTo>
                  <a:pt x="68214" y="133921"/>
                </a:lnTo>
                <a:lnTo>
                  <a:pt x="48527" y="177830"/>
                </a:lnTo>
                <a:lnTo>
                  <a:pt x="31797" y="226455"/>
                </a:lnTo>
                <a:lnTo>
                  <a:pt x="18301" y="279249"/>
                </a:lnTo>
                <a:lnTo>
                  <a:pt x="8319" y="335668"/>
                </a:lnTo>
                <a:lnTo>
                  <a:pt x="2126" y="395166"/>
                </a:lnTo>
                <a:lnTo>
                  <a:pt x="0" y="457200"/>
                </a:lnTo>
                <a:lnTo>
                  <a:pt x="82931" y="457200"/>
                </a:lnTo>
                <a:lnTo>
                  <a:pt x="84889" y="397771"/>
                </a:lnTo>
                <a:lnTo>
                  <a:pt x="90614" y="340444"/>
                </a:lnTo>
                <a:lnTo>
                  <a:pt x="99880" y="285754"/>
                </a:lnTo>
                <a:lnTo>
                  <a:pt x="112459" y="234234"/>
                </a:lnTo>
                <a:lnTo>
                  <a:pt x="128127" y="186419"/>
                </a:lnTo>
                <a:lnTo>
                  <a:pt x="146657" y="142843"/>
                </a:lnTo>
                <a:lnTo>
                  <a:pt x="167822" y="104039"/>
                </a:lnTo>
                <a:lnTo>
                  <a:pt x="191397" y="70543"/>
                </a:lnTo>
                <a:lnTo>
                  <a:pt x="244872" y="21609"/>
                </a:lnTo>
                <a:lnTo>
                  <a:pt x="274320" y="7238"/>
                </a:lnTo>
                <a:lnTo>
                  <a:pt x="264011" y="4071"/>
                </a:lnTo>
                <a:lnTo>
                  <a:pt x="253666" y="1809"/>
                </a:lnTo>
                <a:lnTo>
                  <a:pt x="243298" y="452"/>
                </a:lnTo>
                <a:lnTo>
                  <a:pt x="232918" y="0"/>
                </a:lnTo>
                <a:close/>
              </a:path>
            </a:pathLst>
          </a:custGeom>
          <a:solidFill>
            <a:srgbClr val="75A7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75126" y="4290821"/>
            <a:ext cx="596265" cy="457200"/>
          </a:xfrm>
          <a:custGeom>
            <a:avLst/>
            <a:gdLst/>
            <a:ahLst/>
            <a:cxnLst/>
            <a:rect l="l" t="t" r="r" b="b"/>
            <a:pathLst>
              <a:path w="596264" h="457200">
                <a:moveTo>
                  <a:pt x="274320" y="7238"/>
                </a:moveTo>
                <a:lnTo>
                  <a:pt x="217156" y="42888"/>
                </a:lnTo>
                <a:lnTo>
                  <a:pt x="167822" y="104039"/>
                </a:lnTo>
                <a:lnTo>
                  <a:pt x="146657" y="142843"/>
                </a:lnTo>
                <a:lnTo>
                  <a:pt x="128127" y="186419"/>
                </a:lnTo>
                <a:lnTo>
                  <a:pt x="112459" y="234234"/>
                </a:lnTo>
                <a:lnTo>
                  <a:pt x="99880" y="285754"/>
                </a:lnTo>
                <a:lnTo>
                  <a:pt x="90614" y="340444"/>
                </a:lnTo>
                <a:lnTo>
                  <a:pt x="84889" y="397771"/>
                </a:lnTo>
                <a:lnTo>
                  <a:pt x="82931" y="457200"/>
                </a:lnTo>
                <a:lnTo>
                  <a:pt x="0" y="457200"/>
                </a:lnTo>
                <a:lnTo>
                  <a:pt x="2126" y="395166"/>
                </a:lnTo>
                <a:lnTo>
                  <a:pt x="8319" y="335668"/>
                </a:lnTo>
                <a:lnTo>
                  <a:pt x="18301" y="279249"/>
                </a:lnTo>
                <a:lnTo>
                  <a:pt x="31797" y="226455"/>
                </a:lnTo>
                <a:lnTo>
                  <a:pt x="48527" y="177830"/>
                </a:lnTo>
                <a:lnTo>
                  <a:pt x="68214" y="133921"/>
                </a:lnTo>
                <a:lnTo>
                  <a:pt x="90582" y="95272"/>
                </a:lnTo>
                <a:lnTo>
                  <a:pt x="115353" y="62427"/>
                </a:lnTo>
                <a:lnTo>
                  <a:pt x="170994" y="16333"/>
                </a:lnTo>
                <a:lnTo>
                  <a:pt x="232918" y="0"/>
                </a:lnTo>
                <a:lnTo>
                  <a:pt x="315722" y="0"/>
                </a:lnTo>
                <a:lnTo>
                  <a:pt x="379439" y="17422"/>
                </a:lnTo>
                <a:lnTo>
                  <a:pt x="437069" y="66980"/>
                </a:lnTo>
                <a:lnTo>
                  <a:pt x="462687" y="102540"/>
                </a:lnTo>
                <a:lnTo>
                  <a:pt x="485685" y="144610"/>
                </a:lnTo>
                <a:lnTo>
                  <a:pt x="505698" y="192682"/>
                </a:lnTo>
                <a:lnTo>
                  <a:pt x="522360" y="246248"/>
                </a:lnTo>
                <a:lnTo>
                  <a:pt x="535304" y="304800"/>
                </a:lnTo>
                <a:lnTo>
                  <a:pt x="596264" y="304800"/>
                </a:lnTo>
                <a:lnTo>
                  <a:pt x="507238" y="457200"/>
                </a:lnTo>
                <a:lnTo>
                  <a:pt x="391413" y="304800"/>
                </a:lnTo>
                <a:lnTo>
                  <a:pt x="452374" y="304800"/>
                </a:lnTo>
                <a:lnTo>
                  <a:pt x="439433" y="246248"/>
                </a:lnTo>
                <a:lnTo>
                  <a:pt x="422783" y="192682"/>
                </a:lnTo>
                <a:lnTo>
                  <a:pt x="402787" y="144610"/>
                </a:lnTo>
                <a:lnTo>
                  <a:pt x="379809" y="102540"/>
                </a:lnTo>
                <a:lnTo>
                  <a:pt x="354212" y="66980"/>
                </a:lnTo>
                <a:lnTo>
                  <a:pt x="326361" y="38438"/>
                </a:lnTo>
                <a:lnTo>
                  <a:pt x="265350" y="4440"/>
                </a:lnTo>
                <a:lnTo>
                  <a:pt x="232918" y="0"/>
                </a:lnTo>
              </a:path>
            </a:pathLst>
          </a:custGeom>
          <a:ln w="19812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79164" y="5262371"/>
            <a:ext cx="1065530" cy="0"/>
          </a:xfrm>
          <a:custGeom>
            <a:avLst/>
            <a:gdLst/>
            <a:ahLst/>
            <a:cxnLst/>
            <a:rect l="l" t="t" r="r" b="b"/>
            <a:pathLst>
              <a:path w="1065529">
                <a:moveTo>
                  <a:pt x="0" y="0"/>
                </a:moveTo>
                <a:lnTo>
                  <a:pt x="1065276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75047" y="5455920"/>
            <a:ext cx="193675" cy="129539"/>
          </a:xfrm>
          <a:custGeom>
            <a:avLst/>
            <a:gdLst/>
            <a:ahLst/>
            <a:cxnLst/>
            <a:rect l="l" t="t" r="r" b="b"/>
            <a:pathLst>
              <a:path w="193675" h="129539">
                <a:moveTo>
                  <a:pt x="0" y="129539"/>
                </a:moveTo>
                <a:lnTo>
                  <a:pt x="193548" y="129539"/>
                </a:lnTo>
                <a:lnTo>
                  <a:pt x="193548" y="0"/>
                </a:lnTo>
                <a:lnTo>
                  <a:pt x="0" y="0"/>
                </a:lnTo>
                <a:lnTo>
                  <a:pt x="0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75047" y="5455920"/>
            <a:ext cx="193675" cy="129539"/>
          </a:xfrm>
          <a:custGeom>
            <a:avLst/>
            <a:gdLst/>
            <a:ahLst/>
            <a:cxnLst/>
            <a:rect l="l" t="t" r="r" b="b"/>
            <a:pathLst>
              <a:path w="193675" h="129539">
                <a:moveTo>
                  <a:pt x="0" y="129539"/>
                </a:moveTo>
                <a:lnTo>
                  <a:pt x="193548" y="129539"/>
                </a:lnTo>
                <a:lnTo>
                  <a:pt x="193548" y="0"/>
                </a:lnTo>
                <a:lnTo>
                  <a:pt x="0" y="0"/>
                </a:lnTo>
                <a:lnTo>
                  <a:pt x="0" y="1295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72584" y="5262371"/>
            <a:ext cx="0" cy="193675"/>
          </a:xfrm>
          <a:custGeom>
            <a:avLst/>
            <a:gdLst/>
            <a:ahLst/>
            <a:cxnLst/>
            <a:rect l="l" t="t" r="r" b="b"/>
            <a:pathLst>
              <a:path h="193675">
                <a:moveTo>
                  <a:pt x="0" y="0"/>
                </a:moveTo>
                <a:lnTo>
                  <a:pt x="0" y="19354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39767" y="5455920"/>
            <a:ext cx="195580" cy="129539"/>
          </a:xfrm>
          <a:custGeom>
            <a:avLst/>
            <a:gdLst/>
            <a:ahLst/>
            <a:cxnLst/>
            <a:rect l="l" t="t" r="r" b="b"/>
            <a:pathLst>
              <a:path w="195579" h="129539">
                <a:moveTo>
                  <a:pt x="0" y="129539"/>
                </a:moveTo>
                <a:lnTo>
                  <a:pt x="195072" y="129539"/>
                </a:lnTo>
                <a:lnTo>
                  <a:pt x="195072" y="0"/>
                </a:lnTo>
                <a:lnTo>
                  <a:pt x="0" y="0"/>
                </a:lnTo>
                <a:lnTo>
                  <a:pt x="0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39767" y="5455920"/>
            <a:ext cx="195580" cy="129539"/>
          </a:xfrm>
          <a:custGeom>
            <a:avLst/>
            <a:gdLst/>
            <a:ahLst/>
            <a:cxnLst/>
            <a:rect l="l" t="t" r="r" b="b"/>
            <a:pathLst>
              <a:path w="195579" h="129539">
                <a:moveTo>
                  <a:pt x="0" y="129539"/>
                </a:moveTo>
                <a:lnTo>
                  <a:pt x="195072" y="129539"/>
                </a:lnTo>
                <a:lnTo>
                  <a:pt x="195072" y="0"/>
                </a:lnTo>
                <a:lnTo>
                  <a:pt x="0" y="0"/>
                </a:lnTo>
                <a:lnTo>
                  <a:pt x="0" y="1295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37303" y="5262371"/>
            <a:ext cx="0" cy="193675"/>
          </a:xfrm>
          <a:custGeom>
            <a:avLst/>
            <a:gdLst/>
            <a:ahLst/>
            <a:cxnLst/>
            <a:rect l="l" t="t" r="r" b="b"/>
            <a:pathLst>
              <a:path h="193675">
                <a:moveTo>
                  <a:pt x="0" y="0"/>
                </a:moveTo>
                <a:lnTo>
                  <a:pt x="0" y="19354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78223" y="4823459"/>
            <a:ext cx="192405" cy="128270"/>
          </a:xfrm>
          <a:custGeom>
            <a:avLst/>
            <a:gdLst/>
            <a:ahLst/>
            <a:cxnLst/>
            <a:rect l="l" t="t" r="r" b="b"/>
            <a:pathLst>
              <a:path w="192404" h="128270">
                <a:moveTo>
                  <a:pt x="0" y="128016"/>
                </a:moveTo>
                <a:lnTo>
                  <a:pt x="192024" y="128016"/>
                </a:lnTo>
                <a:lnTo>
                  <a:pt x="192024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78223" y="4823459"/>
            <a:ext cx="192405" cy="128270"/>
          </a:xfrm>
          <a:custGeom>
            <a:avLst/>
            <a:gdLst/>
            <a:ahLst/>
            <a:cxnLst/>
            <a:rect l="l" t="t" r="r" b="b"/>
            <a:pathLst>
              <a:path w="192404" h="128270">
                <a:moveTo>
                  <a:pt x="0" y="128016"/>
                </a:moveTo>
                <a:lnTo>
                  <a:pt x="192024" y="128016"/>
                </a:lnTo>
                <a:lnTo>
                  <a:pt x="192024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75759" y="4951476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195072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98264" y="4939284"/>
            <a:ext cx="196850" cy="128270"/>
          </a:xfrm>
          <a:custGeom>
            <a:avLst/>
            <a:gdLst/>
            <a:ahLst/>
            <a:cxnLst/>
            <a:rect l="l" t="t" r="r" b="b"/>
            <a:pathLst>
              <a:path w="196850" h="128270">
                <a:moveTo>
                  <a:pt x="0" y="128016"/>
                </a:moveTo>
                <a:lnTo>
                  <a:pt x="196596" y="128016"/>
                </a:lnTo>
                <a:lnTo>
                  <a:pt x="196596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98264" y="4939284"/>
            <a:ext cx="196850" cy="128270"/>
          </a:xfrm>
          <a:custGeom>
            <a:avLst/>
            <a:gdLst/>
            <a:ahLst/>
            <a:cxnLst/>
            <a:rect l="l" t="t" r="r" b="b"/>
            <a:pathLst>
              <a:path w="196850" h="128270">
                <a:moveTo>
                  <a:pt x="0" y="128016"/>
                </a:moveTo>
                <a:lnTo>
                  <a:pt x="196596" y="128016"/>
                </a:lnTo>
                <a:lnTo>
                  <a:pt x="196596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497323" y="5067300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195072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22876" y="4939284"/>
            <a:ext cx="193675" cy="128270"/>
          </a:xfrm>
          <a:custGeom>
            <a:avLst/>
            <a:gdLst/>
            <a:ahLst/>
            <a:cxnLst/>
            <a:rect l="l" t="t" r="r" b="b"/>
            <a:pathLst>
              <a:path w="193675" h="128270">
                <a:moveTo>
                  <a:pt x="0" y="128016"/>
                </a:moveTo>
                <a:lnTo>
                  <a:pt x="193548" y="128016"/>
                </a:lnTo>
                <a:lnTo>
                  <a:pt x="193548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22876" y="4939284"/>
            <a:ext cx="193675" cy="128270"/>
          </a:xfrm>
          <a:custGeom>
            <a:avLst/>
            <a:gdLst/>
            <a:ahLst/>
            <a:cxnLst/>
            <a:rect l="l" t="t" r="r" b="b"/>
            <a:pathLst>
              <a:path w="193675" h="128270">
                <a:moveTo>
                  <a:pt x="0" y="128016"/>
                </a:moveTo>
                <a:lnTo>
                  <a:pt x="193548" y="128016"/>
                </a:lnTo>
                <a:lnTo>
                  <a:pt x="193548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20411" y="5067300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195072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28515" y="5204459"/>
            <a:ext cx="26034" cy="0"/>
          </a:xfrm>
          <a:custGeom>
            <a:avLst/>
            <a:gdLst/>
            <a:ahLst/>
            <a:cxnLst/>
            <a:rect l="l" t="t" r="r" b="b"/>
            <a:pathLst>
              <a:path w="26035">
                <a:moveTo>
                  <a:pt x="0" y="0"/>
                </a:moveTo>
                <a:lnTo>
                  <a:pt x="25908" y="0"/>
                </a:lnTo>
              </a:path>
            </a:pathLst>
          </a:custGeom>
          <a:ln w="609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204715" y="5204459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4" y="0"/>
                </a:lnTo>
              </a:path>
            </a:pathLst>
          </a:custGeom>
          <a:ln w="609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180332" y="5228844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178808" y="5154167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142232" y="5220461"/>
            <a:ext cx="18415" cy="17145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0" y="17018"/>
                </a:moveTo>
                <a:lnTo>
                  <a:pt x="18287" y="0"/>
                </a:lnTo>
              </a:path>
            </a:pathLst>
          </a:custGeom>
          <a:ln w="63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197222" y="5169661"/>
            <a:ext cx="18415" cy="17145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0" y="17018"/>
                </a:moveTo>
                <a:lnTo>
                  <a:pt x="18161" y="0"/>
                </a:lnTo>
              </a:path>
            </a:pathLst>
          </a:custGeom>
          <a:ln w="63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196841" y="5220970"/>
            <a:ext cx="17145" cy="18415"/>
          </a:xfrm>
          <a:custGeom>
            <a:avLst/>
            <a:gdLst/>
            <a:ahLst/>
            <a:cxnLst/>
            <a:rect l="l" t="t" r="r" b="b"/>
            <a:pathLst>
              <a:path w="17145" h="18414">
                <a:moveTo>
                  <a:pt x="0" y="0"/>
                </a:moveTo>
                <a:lnTo>
                  <a:pt x="16763" y="18033"/>
                </a:lnTo>
              </a:path>
            </a:pathLst>
          </a:custGeom>
          <a:ln w="63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45026" y="5168138"/>
            <a:ext cx="17145" cy="18415"/>
          </a:xfrm>
          <a:custGeom>
            <a:avLst/>
            <a:gdLst/>
            <a:ahLst/>
            <a:cxnLst/>
            <a:rect l="l" t="t" r="r" b="b"/>
            <a:pathLst>
              <a:path w="17145" h="18414">
                <a:moveTo>
                  <a:pt x="0" y="0"/>
                </a:moveTo>
                <a:lnTo>
                  <a:pt x="16763" y="18034"/>
                </a:lnTo>
              </a:path>
            </a:pathLst>
          </a:custGeom>
          <a:ln w="63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4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684</Words>
  <Application>Microsoft Macintosh PowerPoint</Application>
  <PresentationFormat>Widescreen</PresentationFormat>
  <Paragraphs>150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Times New Roman</vt:lpstr>
      <vt:lpstr>Arial</vt:lpstr>
      <vt:lpstr>Office Theme</vt:lpstr>
      <vt:lpstr>FINAL YEAR PROJECT PRESENTATION </vt:lpstr>
      <vt:lpstr>EXPLOITING THE CAN BUS</vt:lpstr>
      <vt:lpstr>What is CAN Bus ?</vt:lpstr>
      <vt:lpstr>Applications of CAN Bus</vt:lpstr>
      <vt:lpstr>PowerPoint Presentation</vt:lpstr>
      <vt:lpstr>PowerPoint Presentation</vt:lpstr>
      <vt:lpstr>Examples for CAN in Automotive</vt:lpstr>
      <vt:lpstr>PowerPoint Presentation</vt:lpstr>
      <vt:lpstr>Bus stations (Nodes)</vt:lpstr>
      <vt:lpstr>Advantages of CAN Bus</vt:lpstr>
      <vt:lpstr>PowerPoint Presentation</vt:lpstr>
      <vt:lpstr>PowerPoint Presentation</vt:lpstr>
      <vt:lpstr>Frames</vt:lpstr>
      <vt:lpstr>Data Frames : Format</vt:lpstr>
      <vt:lpstr>PowerPoint Presentation</vt:lpstr>
      <vt:lpstr>Why is Security needed in CAN Bus 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siddhant shah</dc:creator>
  <cp:lastModifiedBy>siddhant shah</cp:lastModifiedBy>
  <cp:revision>25</cp:revision>
  <dcterms:created xsi:type="dcterms:W3CDTF">2016-11-26T14:51:50Z</dcterms:created>
  <dcterms:modified xsi:type="dcterms:W3CDTF">2016-11-28T17:23:23Z</dcterms:modified>
</cp:coreProperties>
</file>